
<file path=[Content_Types].xml><?xml version="1.0" encoding="utf-8"?>
<Types xmlns="http://schemas.openxmlformats.org/package/2006/content-types">
  <Default ContentType="application/x-fontdata" Extension="fntdata"/>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viewProps+xml" PartName="/ppt/view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10440000" cx="7560000"/>
  <p:notesSz cx="6858000" cy="9144000"/>
  <p:embeddedFontLst>
    <p:embeddedFont>
      <p:font typeface="Source Code Pro"/>
      <p:regular r:id="rId24"/>
      <p:bold r:id="rId25"/>
      <p:italic r:id="rId26"/>
      <p:boldItalic r:id="rId27"/>
    </p:embeddedFont>
    <p:embeddedFont>
      <p:font typeface="Oswald"/>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88">
          <p15:clr>
            <a:srgbClr val="A4A3A4"/>
          </p15:clr>
        </p15:guide>
        <p15:guide id="2" pos="238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3288" orient="horz"/>
        <p:guide pos="2381"/>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SourceCodePr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ourceCodePro-italic.fntdata"/><Relationship Id="rId25" Type="http://schemas.openxmlformats.org/officeDocument/2006/relationships/font" Target="fonts/SourceCodePro-bold.fntdata"/><Relationship Id="rId28" Type="http://schemas.openxmlformats.org/officeDocument/2006/relationships/font" Target="fonts/Oswald-regular.fntdata"/><Relationship Id="rId27" Type="http://schemas.openxmlformats.org/officeDocument/2006/relationships/font" Target="fonts/SourceCodePr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616efc4ca8_4_10: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616efc4ca8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a9d7f9808_0_96: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a9d7f980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a9d7f9808_0_45: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a9d7f980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a9d7f9808_0_59: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a9d7f980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a9d7f9808_0_52: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a9d7f980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a9d7f9808_0_29: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a9d7f980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a9d7f9808_0_35: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a9d7f980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87dde5fde_0_0: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87dde5f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757394976_0_1067: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757394976_0_1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87dde5fde_0_4: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87dde5fd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a9d7f9808_0_18: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a9d7f980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16efc4ca8_4_7: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16efc4ca8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a9d7f9808_0_89: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a9d7f980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5a9d7f9808_0_23: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5a9d7f980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a9d7f9808_0_77: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a9d7f980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a9d7f9808_0_83: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a9d7f980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a9d7f9808_0_105:notes"/>
          <p:cNvSpPr/>
          <p:nvPr>
            <p:ph idx="2" type="sldImg"/>
          </p:nvPr>
        </p:nvSpPr>
        <p:spPr>
          <a:xfrm>
            <a:off x="2187788" y="685800"/>
            <a:ext cx="24831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a9d7f980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3493880" y="5954219"/>
            <a:ext cx="572100" cy="788700"/>
          </a:xfrm>
          <a:prstGeom prst="triangle">
            <a:avLst>
              <a:gd fmla="val 50000"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1" y="0"/>
            <a:ext cx="7560000" cy="63414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39948" y="1307766"/>
            <a:ext cx="6847800" cy="428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339948" y="6897585"/>
            <a:ext cx="6847800" cy="2558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7004788" y="9465147"/>
            <a:ext cx="453600" cy="7989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3" name="Shape 53"/>
        <p:cNvGrpSpPr/>
        <p:nvPr/>
      </p:nvGrpSpPr>
      <p:grpSpPr>
        <a:xfrm>
          <a:off x="0" y="0"/>
          <a:ext cx="0" cy="0"/>
          <a:chOff x="0" y="0"/>
          <a:chExt cx="0" cy="0"/>
        </a:xfrm>
      </p:grpSpPr>
      <p:cxnSp>
        <p:nvCxnSpPr>
          <p:cNvPr id="54" name="Google Shape;54;p11"/>
          <p:cNvCxnSpPr/>
          <p:nvPr/>
        </p:nvCxnSpPr>
        <p:spPr>
          <a:xfrm>
            <a:off x="341684" y="6065440"/>
            <a:ext cx="752700" cy="0"/>
          </a:xfrm>
          <a:prstGeom prst="straightConnector1">
            <a:avLst/>
          </a:prstGeom>
          <a:noFill/>
          <a:ln cap="flat" cmpd="sng" w="28575">
            <a:solidFill>
              <a:schemeClr val="dk1"/>
            </a:solidFill>
            <a:prstDash val="lgDash"/>
            <a:round/>
            <a:headEnd len="sm" w="sm" type="none"/>
            <a:tailEnd len="sm" w="sm" type="none"/>
          </a:ln>
        </p:spPr>
      </p:cxnSp>
      <p:sp>
        <p:nvSpPr>
          <p:cNvPr id="55" name="Google Shape;55;p11"/>
          <p:cNvSpPr txBox="1"/>
          <p:nvPr>
            <p:ph hasCustomPrompt="1" type="title"/>
          </p:nvPr>
        </p:nvSpPr>
        <p:spPr>
          <a:xfrm>
            <a:off x="257705" y="2245153"/>
            <a:ext cx="7044600" cy="3985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6" name="Google Shape;56;p11"/>
          <p:cNvSpPr txBox="1"/>
          <p:nvPr>
            <p:ph idx="1" type="body"/>
          </p:nvPr>
        </p:nvSpPr>
        <p:spPr>
          <a:xfrm>
            <a:off x="257705" y="6398217"/>
            <a:ext cx="7044600" cy="26403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7" name="Google Shape;57;p11"/>
          <p:cNvSpPr txBox="1"/>
          <p:nvPr>
            <p:ph idx="12" type="sldNum"/>
          </p:nvPr>
        </p:nvSpPr>
        <p:spPr>
          <a:xfrm>
            <a:off x="7004788" y="9465147"/>
            <a:ext cx="453600" cy="7989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7004788" y="9465147"/>
            <a:ext cx="453600" cy="7989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3181323"/>
            <a:ext cx="7560000" cy="4077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56173" y="3835612"/>
            <a:ext cx="6847800" cy="3078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7004788" y="9465147"/>
            <a:ext cx="453600" cy="7989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354850" y="2589098"/>
            <a:ext cx="5076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257705" y="756080"/>
            <a:ext cx="7044600" cy="14889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257705" y="2981342"/>
            <a:ext cx="7044600" cy="6291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7004788" y="9465147"/>
            <a:ext cx="453600" cy="7989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354850" y="2589098"/>
            <a:ext cx="5076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257705" y="756080"/>
            <a:ext cx="7044600" cy="14889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257705" y="2981342"/>
            <a:ext cx="3306900" cy="6291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3995291" y="2981342"/>
            <a:ext cx="3306900" cy="6291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7004788" y="9465147"/>
            <a:ext cx="453600" cy="7989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257705" y="756080"/>
            <a:ext cx="7044600" cy="14889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7004788" y="9465147"/>
            <a:ext cx="453600" cy="7989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346149" y="2958938"/>
            <a:ext cx="5076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257705" y="1282394"/>
            <a:ext cx="2321700" cy="15339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257700" y="3284551"/>
            <a:ext cx="2321700" cy="6771900"/>
          </a:xfrm>
          <a:prstGeom prst="rect">
            <a:avLst/>
          </a:prstGeom>
        </p:spPr>
        <p:txBody>
          <a:bodyPr anchorCtr="0" anchor="t" bIns="91425" lIns="91425" spcFirstLastPara="1" rIns="91425" wrap="square" tIns="91425">
            <a:noAutofit/>
          </a:bodyPr>
          <a:lstStyle>
            <a:lvl1pPr indent="-304800" lvl="0" marL="457200" algn="just">
              <a:spcBef>
                <a:spcPts val="0"/>
              </a:spcBef>
              <a:spcAft>
                <a:spcPts val="0"/>
              </a:spcAft>
              <a:buSzPts val="1200"/>
              <a:buChar char="●"/>
              <a:defRPr sz="1200"/>
            </a:lvl1pPr>
            <a:lvl2pPr indent="-304800" lvl="1" marL="914400" algn="just">
              <a:spcBef>
                <a:spcPts val="1600"/>
              </a:spcBef>
              <a:spcAft>
                <a:spcPts val="0"/>
              </a:spcAft>
              <a:buSzPts val="1200"/>
              <a:buChar char="○"/>
              <a:defRPr sz="1200"/>
            </a:lvl2pPr>
            <a:lvl3pPr indent="-304800" lvl="2" marL="1371600" algn="just">
              <a:spcBef>
                <a:spcPts val="1600"/>
              </a:spcBef>
              <a:spcAft>
                <a:spcPts val="0"/>
              </a:spcAft>
              <a:buSzPts val="1200"/>
              <a:buChar char="■"/>
              <a:defRPr sz="1200"/>
            </a:lvl3pPr>
            <a:lvl4pPr indent="-304800" lvl="3" marL="1828800" algn="just">
              <a:spcBef>
                <a:spcPts val="1600"/>
              </a:spcBef>
              <a:spcAft>
                <a:spcPts val="0"/>
              </a:spcAft>
              <a:buSzPts val="1200"/>
              <a:buChar char="●"/>
              <a:defRPr sz="1200"/>
            </a:lvl4pPr>
            <a:lvl5pPr indent="-304800" lvl="4" marL="2286000" algn="just">
              <a:spcBef>
                <a:spcPts val="1600"/>
              </a:spcBef>
              <a:spcAft>
                <a:spcPts val="0"/>
              </a:spcAft>
              <a:buSzPts val="1200"/>
              <a:buChar char="○"/>
              <a:defRPr sz="1200"/>
            </a:lvl5pPr>
            <a:lvl6pPr indent="-304800" lvl="5" marL="2743200" algn="just">
              <a:spcBef>
                <a:spcPts val="1600"/>
              </a:spcBef>
              <a:spcAft>
                <a:spcPts val="0"/>
              </a:spcAft>
              <a:buSzPts val="1200"/>
              <a:buChar char="■"/>
              <a:defRPr sz="1200"/>
            </a:lvl6pPr>
            <a:lvl7pPr indent="-304800" lvl="6" marL="3200400" algn="just">
              <a:spcBef>
                <a:spcPts val="1600"/>
              </a:spcBef>
              <a:spcAft>
                <a:spcPts val="0"/>
              </a:spcAft>
              <a:buSzPts val="1200"/>
              <a:buChar char="●"/>
              <a:defRPr sz="1200"/>
            </a:lvl7pPr>
            <a:lvl8pPr indent="-304800" lvl="7" marL="3657600" algn="just">
              <a:spcBef>
                <a:spcPts val="1600"/>
              </a:spcBef>
              <a:spcAft>
                <a:spcPts val="0"/>
              </a:spcAft>
              <a:buSzPts val="1200"/>
              <a:buChar char="○"/>
              <a:defRPr sz="1200"/>
            </a:lvl8pPr>
            <a:lvl9pPr indent="-304800" lvl="8" marL="4114800" algn="just">
              <a:spcBef>
                <a:spcPts val="1600"/>
              </a:spcBef>
              <a:spcAft>
                <a:spcPts val="1600"/>
              </a:spcAft>
              <a:buSzPts val="1200"/>
              <a:buChar char="■"/>
              <a:defRPr sz="1200"/>
            </a:lvl9pPr>
          </a:lstStyle>
          <a:p/>
        </p:txBody>
      </p:sp>
      <p:sp>
        <p:nvSpPr>
          <p:cNvPr id="37" name="Google Shape;37;p7"/>
          <p:cNvSpPr txBox="1"/>
          <p:nvPr>
            <p:ph idx="12" type="sldNum"/>
          </p:nvPr>
        </p:nvSpPr>
        <p:spPr>
          <a:xfrm>
            <a:off x="7004788" y="9465147"/>
            <a:ext cx="453600" cy="7989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38" name="Google Shape;38;p7"/>
          <p:cNvSpPr txBox="1"/>
          <p:nvPr>
            <p:ph idx="2" type="body"/>
          </p:nvPr>
        </p:nvSpPr>
        <p:spPr>
          <a:xfrm>
            <a:off x="2619150" y="3284551"/>
            <a:ext cx="2321700" cy="6771900"/>
          </a:xfrm>
          <a:prstGeom prst="rect">
            <a:avLst/>
          </a:prstGeom>
        </p:spPr>
        <p:txBody>
          <a:bodyPr anchorCtr="0" anchor="t" bIns="91425" lIns="91425" spcFirstLastPara="1" rIns="91425" wrap="square" tIns="91425">
            <a:noAutofit/>
          </a:bodyPr>
          <a:lstStyle>
            <a:lvl1pPr indent="-304800" lvl="0" marL="457200" rtl="0" algn="just">
              <a:spcBef>
                <a:spcPts val="0"/>
              </a:spcBef>
              <a:spcAft>
                <a:spcPts val="0"/>
              </a:spcAft>
              <a:buSzPts val="1200"/>
              <a:buChar char="●"/>
              <a:defRPr sz="1200"/>
            </a:lvl1pPr>
            <a:lvl2pPr indent="-304800" lvl="1" marL="914400" rtl="0" algn="just">
              <a:spcBef>
                <a:spcPts val="1600"/>
              </a:spcBef>
              <a:spcAft>
                <a:spcPts val="0"/>
              </a:spcAft>
              <a:buSzPts val="1200"/>
              <a:buChar char="○"/>
              <a:defRPr sz="1200"/>
            </a:lvl2pPr>
            <a:lvl3pPr indent="-304800" lvl="2" marL="1371600" rtl="0" algn="just">
              <a:spcBef>
                <a:spcPts val="1600"/>
              </a:spcBef>
              <a:spcAft>
                <a:spcPts val="0"/>
              </a:spcAft>
              <a:buSzPts val="1200"/>
              <a:buChar char="■"/>
              <a:defRPr sz="1200"/>
            </a:lvl3pPr>
            <a:lvl4pPr indent="-304800" lvl="3" marL="1828800" rtl="0" algn="just">
              <a:spcBef>
                <a:spcPts val="1600"/>
              </a:spcBef>
              <a:spcAft>
                <a:spcPts val="0"/>
              </a:spcAft>
              <a:buSzPts val="1200"/>
              <a:buChar char="●"/>
              <a:defRPr sz="1200"/>
            </a:lvl4pPr>
            <a:lvl5pPr indent="-304800" lvl="4" marL="2286000" rtl="0" algn="just">
              <a:spcBef>
                <a:spcPts val="1600"/>
              </a:spcBef>
              <a:spcAft>
                <a:spcPts val="0"/>
              </a:spcAft>
              <a:buSzPts val="1200"/>
              <a:buChar char="○"/>
              <a:defRPr sz="1200"/>
            </a:lvl5pPr>
            <a:lvl6pPr indent="-304800" lvl="5" marL="2743200" rtl="0" algn="just">
              <a:spcBef>
                <a:spcPts val="1600"/>
              </a:spcBef>
              <a:spcAft>
                <a:spcPts val="0"/>
              </a:spcAft>
              <a:buSzPts val="1200"/>
              <a:buChar char="■"/>
              <a:defRPr sz="1200"/>
            </a:lvl6pPr>
            <a:lvl7pPr indent="-304800" lvl="6" marL="3200400" rtl="0" algn="just">
              <a:spcBef>
                <a:spcPts val="1600"/>
              </a:spcBef>
              <a:spcAft>
                <a:spcPts val="0"/>
              </a:spcAft>
              <a:buSzPts val="1200"/>
              <a:buChar char="●"/>
              <a:defRPr sz="1200"/>
            </a:lvl7pPr>
            <a:lvl8pPr indent="-304800" lvl="7" marL="3657600" rtl="0" algn="just">
              <a:spcBef>
                <a:spcPts val="1600"/>
              </a:spcBef>
              <a:spcAft>
                <a:spcPts val="0"/>
              </a:spcAft>
              <a:buSzPts val="1200"/>
              <a:buChar char="○"/>
              <a:defRPr sz="1200"/>
            </a:lvl8pPr>
            <a:lvl9pPr indent="-304800" lvl="8" marL="4114800" rtl="0" algn="just">
              <a:spcBef>
                <a:spcPts val="1600"/>
              </a:spcBef>
              <a:spcAft>
                <a:spcPts val="1600"/>
              </a:spcAft>
              <a:buSzPts val="1200"/>
              <a:buChar char="■"/>
              <a:defRPr sz="1200"/>
            </a:lvl9pPr>
          </a:lstStyle>
          <a:p/>
        </p:txBody>
      </p:sp>
      <p:sp>
        <p:nvSpPr>
          <p:cNvPr id="39" name="Google Shape;39;p7"/>
          <p:cNvSpPr txBox="1"/>
          <p:nvPr>
            <p:ph idx="3" type="body"/>
          </p:nvPr>
        </p:nvSpPr>
        <p:spPr>
          <a:xfrm>
            <a:off x="4980600" y="3284551"/>
            <a:ext cx="2321700" cy="6771900"/>
          </a:xfrm>
          <a:prstGeom prst="rect">
            <a:avLst/>
          </a:prstGeom>
        </p:spPr>
        <p:txBody>
          <a:bodyPr anchorCtr="0" anchor="t" bIns="91425" lIns="91425" spcFirstLastPara="1" rIns="91425" wrap="square" tIns="91425">
            <a:noAutofit/>
          </a:bodyPr>
          <a:lstStyle>
            <a:lvl1pPr indent="-304800" lvl="0" marL="457200" rtl="0" algn="just">
              <a:spcBef>
                <a:spcPts val="0"/>
              </a:spcBef>
              <a:spcAft>
                <a:spcPts val="0"/>
              </a:spcAft>
              <a:buSzPts val="1200"/>
              <a:buChar char="●"/>
              <a:defRPr sz="1200"/>
            </a:lvl1pPr>
            <a:lvl2pPr indent="-304800" lvl="1" marL="914400" rtl="0" algn="just">
              <a:spcBef>
                <a:spcPts val="1600"/>
              </a:spcBef>
              <a:spcAft>
                <a:spcPts val="0"/>
              </a:spcAft>
              <a:buSzPts val="1200"/>
              <a:buChar char="○"/>
              <a:defRPr sz="1200"/>
            </a:lvl2pPr>
            <a:lvl3pPr indent="-304800" lvl="2" marL="1371600" rtl="0" algn="just">
              <a:spcBef>
                <a:spcPts val="1600"/>
              </a:spcBef>
              <a:spcAft>
                <a:spcPts val="0"/>
              </a:spcAft>
              <a:buSzPts val="1200"/>
              <a:buChar char="■"/>
              <a:defRPr sz="1200"/>
            </a:lvl3pPr>
            <a:lvl4pPr indent="-304800" lvl="3" marL="1828800" rtl="0" algn="just">
              <a:spcBef>
                <a:spcPts val="1600"/>
              </a:spcBef>
              <a:spcAft>
                <a:spcPts val="0"/>
              </a:spcAft>
              <a:buSzPts val="1200"/>
              <a:buChar char="●"/>
              <a:defRPr sz="1200"/>
            </a:lvl4pPr>
            <a:lvl5pPr indent="-304800" lvl="4" marL="2286000" rtl="0" algn="just">
              <a:spcBef>
                <a:spcPts val="1600"/>
              </a:spcBef>
              <a:spcAft>
                <a:spcPts val="0"/>
              </a:spcAft>
              <a:buSzPts val="1200"/>
              <a:buChar char="○"/>
              <a:defRPr sz="1200"/>
            </a:lvl5pPr>
            <a:lvl6pPr indent="-304800" lvl="5" marL="2743200" rtl="0" algn="just">
              <a:spcBef>
                <a:spcPts val="1600"/>
              </a:spcBef>
              <a:spcAft>
                <a:spcPts val="0"/>
              </a:spcAft>
              <a:buSzPts val="1200"/>
              <a:buChar char="■"/>
              <a:defRPr sz="1200"/>
            </a:lvl6pPr>
            <a:lvl7pPr indent="-304800" lvl="6" marL="3200400" rtl="0" algn="just">
              <a:spcBef>
                <a:spcPts val="1600"/>
              </a:spcBef>
              <a:spcAft>
                <a:spcPts val="0"/>
              </a:spcAft>
              <a:buSzPts val="1200"/>
              <a:buChar char="●"/>
              <a:defRPr sz="1200"/>
            </a:lvl7pPr>
            <a:lvl8pPr indent="-304800" lvl="7" marL="3657600" rtl="0" algn="just">
              <a:spcBef>
                <a:spcPts val="1600"/>
              </a:spcBef>
              <a:spcAft>
                <a:spcPts val="0"/>
              </a:spcAft>
              <a:buSzPts val="1200"/>
              <a:buChar char="○"/>
              <a:defRPr sz="1200"/>
            </a:lvl8pPr>
            <a:lvl9pPr indent="-304800" lvl="8" marL="4114800" rtl="0" algn="just">
              <a:spcBef>
                <a:spcPts val="1600"/>
              </a:spcBef>
              <a:spcAft>
                <a:spcPts val="160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0" name="Shape 40"/>
        <p:cNvGrpSpPr/>
        <p:nvPr/>
      </p:nvGrpSpPr>
      <p:grpSpPr>
        <a:xfrm>
          <a:off x="0" y="0"/>
          <a:ext cx="0" cy="0"/>
          <a:chOff x="0" y="0"/>
          <a:chExt cx="0" cy="0"/>
        </a:xfrm>
      </p:grpSpPr>
      <p:sp>
        <p:nvSpPr>
          <p:cNvPr id="41" name="Google Shape;41;p8"/>
          <p:cNvSpPr txBox="1"/>
          <p:nvPr>
            <p:ph type="title"/>
          </p:nvPr>
        </p:nvSpPr>
        <p:spPr>
          <a:xfrm>
            <a:off x="405325" y="1073533"/>
            <a:ext cx="4694400" cy="829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2" name="Google Shape;42;p8"/>
          <p:cNvSpPr txBox="1"/>
          <p:nvPr>
            <p:ph idx="12" type="sldNum"/>
          </p:nvPr>
        </p:nvSpPr>
        <p:spPr>
          <a:xfrm>
            <a:off x="7004788" y="9465147"/>
            <a:ext cx="453600" cy="7989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43" name="Shape 43"/>
        <p:cNvGrpSpPr/>
        <p:nvPr/>
      </p:nvGrpSpPr>
      <p:grpSpPr>
        <a:xfrm>
          <a:off x="0" y="0"/>
          <a:ext cx="0" cy="0"/>
          <a:chOff x="0" y="0"/>
          <a:chExt cx="0" cy="0"/>
        </a:xfrm>
      </p:grpSpPr>
      <p:sp>
        <p:nvSpPr>
          <p:cNvPr id="44" name="Google Shape;44;p9"/>
          <p:cNvSpPr/>
          <p:nvPr/>
        </p:nvSpPr>
        <p:spPr>
          <a:xfrm>
            <a:off x="3780000" y="355"/>
            <a:ext cx="3780000" cy="1044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 name="Google Shape;45;p9"/>
          <p:cNvCxnSpPr/>
          <p:nvPr/>
        </p:nvCxnSpPr>
        <p:spPr>
          <a:xfrm>
            <a:off x="4158393" y="9124724"/>
            <a:ext cx="477300" cy="0"/>
          </a:xfrm>
          <a:prstGeom prst="straightConnector1">
            <a:avLst/>
          </a:prstGeom>
          <a:noFill/>
          <a:ln cap="flat" cmpd="sng" w="19050">
            <a:solidFill>
              <a:schemeClr val="dk1"/>
            </a:solidFill>
            <a:prstDash val="lgDash"/>
            <a:round/>
            <a:headEnd len="sm" w="sm" type="none"/>
            <a:tailEnd len="sm" w="sm" type="none"/>
          </a:ln>
        </p:spPr>
      </p:cxnSp>
      <p:sp>
        <p:nvSpPr>
          <p:cNvPr id="46" name="Google Shape;46;p9"/>
          <p:cNvSpPr txBox="1"/>
          <p:nvPr>
            <p:ph type="title"/>
          </p:nvPr>
        </p:nvSpPr>
        <p:spPr>
          <a:xfrm>
            <a:off x="219508" y="2189589"/>
            <a:ext cx="3344400" cy="3631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7" name="Google Shape;47;p9"/>
          <p:cNvSpPr txBox="1"/>
          <p:nvPr>
            <p:ph idx="1" type="subTitle"/>
          </p:nvPr>
        </p:nvSpPr>
        <p:spPr>
          <a:xfrm>
            <a:off x="219508" y="5929703"/>
            <a:ext cx="3344400" cy="2730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8" name="Google Shape;48;p9"/>
          <p:cNvSpPr txBox="1"/>
          <p:nvPr>
            <p:ph idx="2" type="body"/>
          </p:nvPr>
        </p:nvSpPr>
        <p:spPr>
          <a:xfrm>
            <a:off x="4083839" y="1469942"/>
            <a:ext cx="3172200" cy="75000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9" name="Google Shape;49;p9"/>
          <p:cNvSpPr txBox="1"/>
          <p:nvPr>
            <p:ph idx="12" type="sldNum"/>
          </p:nvPr>
        </p:nvSpPr>
        <p:spPr>
          <a:xfrm>
            <a:off x="7004788" y="9465147"/>
            <a:ext cx="453600" cy="7989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txBox="1"/>
          <p:nvPr>
            <p:ph idx="1" type="body"/>
          </p:nvPr>
        </p:nvSpPr>
        <p:spPr>
          <a:xfrm>
            <a:off x="257705" y="8586994"/>
            <a:ext cx="4959600" cy="12282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2" name="Google Shape;52;p10"/>
          <p:cNvSpPr txBox="1"/>
          <p:nvPr>
            <p:ph idx="12" type="sldNum"/>
          </p:nvPr>
        </p:nvSpPr>
        <p:spPr>
          <a:xfrm>
            <a:off x="7004788" y="9465147"/>
            <a:ext cx="453600" cy="7989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57705" y="756080"/>
            <a:ext cx="7044600" cy="14889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Droid Sans"/>
              <a:buNone/>
              <a:defRPr sz="3000">
                <a:solidFill>
                  <a:schemeClr val="dk2"/>
                </a:solidFill>
                <a:latin typeface="Droid Sans"/>
                <a:ea typeface="Droid Sans"/>
                <a:cs typeface="Droid Sans"/>
                <a:sym typeface="Droid Sans"/>
              </a:defRPr>
            </a:lvl1pPr>
            <a:lvl2pPr lvl="1">
              <a:spcBef>
                <a:spcPts val="0"/>
              </a:spcBef>
              <a:spcAft>
                <a:spcPts val="0"/>
              </a:spcAft>
              <a:buClr>
                <a:schemeClr val="dk2"/>
              </a:buClr>
              <a:buSzPts val="3000"/>
              <a:buFont typeface="Droid Sans"/>
              <a:buNone/>
              <a:defRPr sz="3000">
                <a:solidFill>
                  <a:schemeClr val="dk2"/>
                </a:solidFill>
                <a:latin typeface="Droid Sans"/>
                <a:ea typeface="Droid Sans"/>
                <a:cs typeface="Droid Sans"/>
                <a:sym typeface="Droid Sans"/>
              </a:defRPr>
            </a:lvl2pPr>
            <a:lvl3pPr lvl="2">
              <a:spcBef>
                <a:spcPts val="0"/>
              </a:spcBef>
              <a:spcAft>
                <a:spcPts val="0"/>
              </a:spcAft>
              <a:buClr>
                <a:schemeClr val="dk2"/>
              </a:buClr>
              <a:buSzPts val="3000"/>
              <a:buFont typeface="Droid Sans"/>
              <a:buNone/>
              <a:defRPr sz="3000">
                <a:solidFill>
                  <a:schemeClr val="dk2"/>
                </a:solidFill>
                <a:latin typeface="Droid Sans"/>
                <a:ea typeface="Droid Sans"/>
                <a:cs typeface="Droid Sans"/>
                <a:sym typeface="Droid Sans"/>
              </a:defRPr>
            </a:lvl3pPr>
            <a:lvl4pPr lvl="3">
              <a:spcBef>
                <a:spcPts val="0"/>
              </a:spcBef>
              <a:spcAft>
                <a:spcPts val="0"/>
              </a:spcAft>
              <a:buClr>
                <a:schemeClr val="dk2"/>
              </a:buClr>
              <a:buSzPts val="3000"/>
              <a:buFont typeface="Droid Sans"/>
              <a:buNone/>
              <a:defRPr sz="3000">
                <a:solidFill>
                  <a:schemeClr val="dk2"/>
                </a:solidFill>
                <a:latin typeface="Droid Sans"/>
                <a:ea typeface="Droid Sans"/>
                <a:cs typeface="Droid Sans"/>
                <a:sym typeface="Droid Sans"/>
              </a:defRPr>
            </a:lvl4pPr>
            <a:lvl5pPr lvl="4">
              <a:spcBef>
                <a:spcPts val="0"/>
              </a:spcBef>
              <a:spcAft>
                <a:spcPts val="0"/>
              </a:spcAft>
              <a:buClr>
                <a:schemeClr val="dk2"/>
              </a:buClr>
              <a:buSzPts val="3000"/>
              <a:buFont typeface="Droid Sans"/>
              <a:buNone/>
              <a:defRPr sz="3000">
                <a:solidFill>
                  <a:schemeClr val="dk2"/>
                </a:solidFill>
                <a:latin typeface="Droid Sans"/>
                <a:ea typeface="Droid Sans"/>
                <a:cs typeface="Droid Sans"/>
                <a:sym typeface="Droid Sans"/>
              </a:defRPr>
            </a:lvl5pPr>
            <a:lvl6pPr lvl="5">
              <a:spcBef>
                <a:spcPts val="0"/>
              </a:spcBef>
              <a:spcAft>
                <a:spcPts val="0"/>
              </a:spcAft>
              <a:buClr>
                <a:schemeClr val="dk2"/>
              </a:buClr>
              <a:buSzPts val="3000"/>
              <a:buFont typeface="Droid Sans"/>
              <a:buNone/>
              <a:defRPr sz="3000">
                <a:solidFill>
                  <a:schemeClr val="dk2"/>
                </a:solidFill>
                <a:latin typeface="Droid Sans"/>
                <a:ea typeface="Droid Sans"/>
                <a:cs typeface="Droid Sans"/>
                <a:sym typeface="Droid Sans"/>
              </a:defRPr>
            </a:lvl6pPr>
            <a:lvl7pPr lvl="6">
              <a:spcBef>
                <a:spcPts val="0"/>
              </a:spcBef>
              <a:spcAft>
                <a:spcPts val="0"/>
              </a:spcAft>
              <a:buClr>
                <a:schemeClr val="dk2"/>
              </a:buClr>
              <a:buSzPts val="3000"/>
              <a:buFont typeface="Droid Sans"/>
              <a:buNone/>
              <a:defRPr sz="3000">
                <a:solidFill>
                  <a:schemeClr val="dk2"/>
                </a:solidFill>
                <a:latin typeface="Droid Sans"/>
                <a:ea typeface="Droid Sans"/>
                <a:cs typeface="Droid Sans"/>
                <a:sym typeface="Droid Sans"/>
              </a:defRPr>
            </a:lvl7pPr>
            <a:lvl8pPr lvl="7">
              <a:spcBef>
                <a:spcPts val="0"/>
              </a:spcBef>
              <a:spcAft>
                <a:spcPts val="0"/>
              </a:spcAft>
              <a:buClr>
                <a:schemeClr val="dk2"/>
              </a:buClr>
              <a:buSzPts val="3000"/>
              <a:buFont typeface="Droid Sans"/>
              <a:buNone/>
              <a:defRPr sz="3000">
                <a:solidFill>
                  <a:schemeClr val="dk2"/>
                </a:solidFill>
                <a:latin typeface="Droid Sans"/>
                <a:ea typeface="Droid Sans"/>
                <a:cs typeface="Droid Sans"/>
                <a:sym typeface="Droid Sans"/>
              </a:defRPr>
            </a:lvl8pPr>
            <a:lvl9pPr lvl="8">
              <a:spcBef>
                <a:spcPts val="0"/>
              </a:spcBef>
              <a:spcAft>
                <a:spcPts val="0"/>
              </a:spcAft>
              <a:buClr>
                <a:schemeClr val="dk2"/>
              </a:buClr>
              <a:buSzPts val="3000"/>
              <a:buFont typeface="Droid Sans"/>
              <a:buNone/>
              <a:defRPr sz="3000">
                <a:solidFill>
                  <a:schemeClr val="dk2"/>
                </a:solidFill>
                <a:latin typeface="Droid Sans"/>
                <a:ea typeface="Droid Sans"/>
                <a:cs typeface="Droid Sans"/>
                <a:sym typeface="Droid Sans"/>
              </a:defRPr>
            </a:lvl9pPr>
          </a:lstStyle>
          <a:p/>
        </p:txBody>
      </p:sp>
      <p:sp>
        <p:nvSpPr>
          <p:cNvPr id="7" name="Google Shape;7;p1"/>
          <p:cNvSpPr txBox="1"/>
          <p:nvPr>
            <p:ph idx="1" type="body"/>
          </p:nvPr>
        </p:nvSpPr>
        <p:spPr>
          <a:xfrm>
            <a:off x="257705" y="2981342"/>
            <a:ext cx="7044600" cy="6291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Droid Sans"/>
              <a:buChar char="●"/>
              <a:defRPr sz="1800">
                <a:solidFill>
                  <a:schemeClr val="dk2"/>
                </a:solidFill>
                <a:latin typeface="Droid Sans"/>
                <a:ea typeface="Droid Sans"/>
                <a:cs typeface="Droid Sans"/>
                <a:sym typeface="Droid Sans"/>
              </a:defRPr>
            </a:lvl1pPr>
            <a:lvl2pPr indent="-317500" lvl="1" marL="914400">
              <a:lnSpc>
                <a:spcPct val="115000"/>
              </a:lnSpc>
              <a:spcBef>
                <a:spcPts val="1600"/>
              </a:spcBef>
              <a:spcAft>
                <a:spcPts val="0"/>
              </a:spcAft>
              <a:buClr>
                <a:schemeClr val="dk2"/>
              </a:buClr>
              <a:buSzPts val="1400"/>
              <a:buFont typeface="Droid Sans"/>
              <a:buChar char="○"/>
              <a:defRPr>
                <a:solidFill>
                  <a:schemeClr val="dk2"/>
                </a:solidFill>
                <a:latin typeface="Droid Sans"/>
                <a:ea typeface="Droid Sans"/>
                <a:cs typeface="Droid Sans"/>
                <a:sym typeface="Droid Sans"/>
              </a:defRPr>
            </a:lvl2pPr>
            <a:lvl3pPr indent="-317500" lvl="2" marL="1371600">
              <a:lnSpc>
                <a:spcPct val="115000"/>
              </a:lnSpc>
              <a:spcBef>
                <a:spcPts val="1600"/>
              </a:spcBef>
              <a:spcAft>
                <a:spcPts val="0"/>
              </a:spcAft>
              <a:buClr>
                <a:schemeClr val="dk2"/>
              </a:buClr>
              <a:buSzPts val="1400"/>
              <a:buFont typeface="Droid Sans"/>
              <a:buChar char="■"/>
              <a:defRPr>
                <a:solidFill>
                  <a:schemeClr val="dk2"/>
                </a:solidFill>
                <a:latin typeface="Droid Sans"/>
                <a:ea typeface="Droid Sans"/>
                <a:cs typeface="Droid Sans"/>
                <a:sym typeface="Droid Sans"/>
              </a:defRPr>
            </a:lvl3pPr>
            <a:lvl4pPr indent="-317500" lvl="3" marL="1828800">
              <a:lnSpc>
                <a:spcPct val="115000"/>
              </a:lnSpc>
              <a:spcBef>
                <a:spcPts val="1600"/>
              </a:spcBef>
              <a:spcAft>
                <a:spcPts val="0"/>
              </a:spcAft>
              <a:buClr>
                <a:schemeClr val="dk2"/>
              </a:buClr>
              <a:buSzPts val="1400"/>
              <a:buFont typeface="Droid Sans"/>
              <a:buChar char="●"/>
              <a:defRPr>
                <a:solidFill>
                  <a:schemeClr val="dk2"/>
                </a:solidFill>
                <a:latin typeface="Droid Sans"/>
                <a:ea typeface="Droid Sans"/>
                <a:cs typeface="Droid Sans"/>
                <a:sym typeface="Droid Sans"/>
              </a:defRPr>
            </a:lvl4pPr>
            <a:lvl5pPr indent="-317500" lvl="4" marL="2286000">
              <a:lnSpc>
                <a:spcPct val="115000"/>
              </a:lnSpc>
              <a:spcBef>
                <a:spcPts val="1600"/>
              </a:spcBef>
              <a:spcAft>
                <a:spcPts val="0"/>
              </a:spcAft>
              <a:buClr>
                <a:schemeClr val="dk2"/>
              </a:buClr>
              <a:buSzPts val="1400"/>
              <a:buFont typeface="Droid Sans"/>
              <a:buChar char="○"/>
              <a:defRPr>
                <a:solidFill>
                  <a:schemeClr val="dk2"/>
                </a:solidFill>
                <a:latin typeface="Droid Sans"/>
                <a:ea typeface="Droid Sans"/>
                <a:cs typeface="Droid Sans"/>
                <a:sym typeface="Droid Sans"/>
              </a:defRPr>
            </a:lvl5pPr>
            <a:lvl6pPr indent="-317500" lvl="5" marL="2743200">
              <a:lnSpc>
                <a:spcPct val="115000"/>
              </a:lnSpc>
              <a:spcBef>
                <a:spcPts val="1600"/>
              </a:spcBef>
              <a:spcAft>
                <a:spcPts val="0"/>
              </a:spcAft>
              <a:buClr>
                <a:schemeClr val="dk2"/>
              </a:buClr>
              <a:buSzPts val="1400"/>
              <a:buFont typeface="Droid Sans"/>
              <a:buChar char="■"/>
              <a:defRPr>
                <a:solidFill>
                  <a:schemeClr val="dk2"/>
                </a:solidFill>
                <a:latin typeface="Droid Sans"/>
                <a:ea typeface="Droid Sans"/>
                <a:cs typeface="Droid Sans"/>
                <a:sym typeface="Droid Sans"/>
              </a:defRPr>
            </a:lvl6pPr>
            <a:lvl7pPr indent="-317500" lvl="6" marL="3200400">
              <a:lnSpc>
                <a:spcPct val="115000"/>
              </a:lnSpc>
              <a:spcBef>
                <a:spcPts val="1600"/>
              </a:spcBef>
              <a:spcAft>
                <a:spcPts val="0"/>
              </a:spcAft>
              <a:buClr>
                <a:schemeClr val="dk2"/>
              </a:buClr>
              <a:buSzPts val="1400"/>
              <a:buFont typeface="Droid Sans"/>
              <a:buChar char="●"/>
              <a:defRPr>
                <a:solidFill>
                  <a:schemeClr val="dk2"/>
                </a:solidFill>
                <a:latin typeface="Droid Sans"/>
                <a:ea typeface="Droid Sans"/>
                <a:cs typeface="Droid Sans"/>
                <a:sym typeface="Droid Sans"/>
              </a:defRPr>
            </a:lvl7pPr>
            <a:lvl8pPr indent="-317500" lvl="7" marL="3657600">
              <a:lnSpc>
                <a:spcPct val="115000"/>
              </a:lnSpc>
              <a:spcBef>
                <a:spcPts val="1600"/>
              </a:spcBef>
              <a:spcAft>
                <a:spcPts val="0"/>
              </a:spcAft>
              <a:buClr>
                <a:schemeClr val="dk2"/>
              </a:buClr>
              <a:buSzPts val="1400"/>
              <a:buFont typeface="Droid Sans"/>
              <a:buChar char="○"/>
              <a:defRPr>
                <a:solidFill>
                  <a:schemeClr val="dk2"/>
                </a:solidFill>
                <a:latin typeface="Droid Sans"/>
                <a:ea typeface="Droid Sans"/>
                <a:cs typeface="Droid Sans"/>
                <a:sym typeface="Droid Sans"/>
              </a:defRPr>
            </a:lvl8pPr>
            <a:lvl9pPr indent="-317500" lvl="8" marL="4114800">
              <a:lnSpc>
                <a:spcPct val="115000"/>
              </a:lnSpc>
              <a:spcBef>
                <a:spcPts val="1600"/>
              </a:spcBef>
              <a:spcAft>
                <a:spcPts val="1600"/>
              </a:spcAft>
              <a:buClr>
                <a:schemeClr val="dk2"/>
              </a:buClr>
              <a:buSzPts val="1400"/>
              <a:buFont typeface="Droid Sans"/>
              <a:buChar char="■"/>
              <a:defRPr>
                <a:solidFill>
                  <a:schemeClr val="dk2"/>
                </a:solidFill>
                <a:latin typeface="Droid Sans"/>
                <a:ea typeface="Droid Sans"/>
                <a:cs typeface="Droid Sans"/>
                <a:sym typeface="Droid Sans"/>
              </a:defRPr>
            </a:lvl9pPr>
          </a:lstStyle>
          <a:p/>
        </p:txBody>
      </p:sp>
      <p:sp>
        <p:nvSpPr>
          <p:cNvPr id="8" name="Google Shape;8;p1"/>
          <p:cNvSpPr txBox="1"/>
          <p:nvPr>
            <p:ph idx="12" type="sldNum"/>
          </p:nvPr>
        </p:nvSpPr>
        <p:spPr>
          <a:xfrm>
            <a:off x="7004788" y="9465147"/>
            <a:ext cx="453600" cy="7989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hyperlink" Target="http://www.athinakanellopoulou.com" TargetMode="External"/><Relationship Id="rId4" Type="http://schemas.openxmlformats.org/officeDocument/2006/relationships/image" Target="../media/image17.png"/><Relationship Id="rId5" Type="http://schemas.openxmlformats.org/officeDocument/2006/relationships/image" Target="../media/image23.png"/><Relationship Id="rId6"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hyperlink" Target="http://www.vracollective.com" TargetMode="External"/><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judartvr.wordpress.com" TargetMode="External"/><Relationship Id="rId4" Type="http://schemas.openxmlformats.org/officeDocument/2006/relationships/image" Target="../media/image2.png"/><Relationship Id="rId5"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www.gaiia.online" TargetMode="External"/><Relationship Id="rId4" Type="http://schemas.openxmlformats.org/officeDocument/2006/relationships/hyperlink" Target="http://www.vracollective.com" TargetMode="External"/><Relationship Id="rId5" Type="http://schemas.openxmlformats.org/officeDocument/2006/relationships/hyperlink" Target="http://www.jfcad.com" TargetMode="External"/><Relationship Id="rId6" Type="http://schemas.openxmlformats.org/officeDocument/2006/relationships/hyperlink" Target="http://www.gaiia.online" TargetMode="External"/><Relationship Id="rId7" Type="http://schemas.openxmlformats.org/officeDocument/2006/relationships/image" Target="../media/image11.png"/><Relationship Id="rId8"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0.png"/><Relationship Id="rId9" Type="http://schemas.openxmlformats.org/officeDocument/2006/relationships/image" Target="../media/image16.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10.png"/><Relationship Id="rId8"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athinakanellopoulo.wixsite.com/ivapa" TargetMode="Externa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63" name="Shape 63"/>
        <p:cNvGrpSpPr/>
        <p:nvPr/>
      </p:nvGrpSpPr>
      <p:grpSpPr>
        <a:xfrm>
          <a:off x="0" y="0"/>
          <a:ext cx="0" cy="0"/>
          <a:chOff x="0" y="0"/>
          <a:chExt cx="0" cy="0"/>
        </a:xfrm>
      </p:grpSpPr>
      <p:sp>
        <p:nvSpPr>
          <p:cNvPr id="64" name="Google Shape;64;p13"/>
          <p:cNvSpPr txBox="1"/>
          <p:nvPr>
            <p:ph idx="4294967295" type="title"/>
          </p:nvPr>
        </p:nvSpPr>
        <p:spPr>
          <a:xfrm>
            <a:off x="257705" y="756080"/>
            <a:ext cx="7044600" cy="148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Pause Talking</a:t>
            </a:r>
            <a:endParaRPr/>
          </a:p>
          <a:p>
            <a:pPr indent="0" lvl="0" marL="0" rtl="0" algn="l">
              <a:spcBef>
                <a:spcPts val="0"/>
              </a:spcBef>
              <a:spcAft>
                <a:spcPts val="0"/>
              </a:spcAft>
              <a:buNone/>
            </a:pPr>
            <a:r>
              <a:rPr lang="fr"/>
              <a:t>Play Gesture</a:t>
            </a:r>
            <a:endParaRPr/>
          </a:p>
        </p:txBody>
      </p:sp>
      <p:sp>
        <p:nvSpPr>
          <p:cNvPr id="65" name="Google Shape;65;p13"/>
          <p:cNvSpPr txBox="1"/>
          <p:nvPr>
            <p:ph idx="4294967295" type="body"/>
          </p:nvPr>
        </p:nvSpPr>
        <p:spPr>
          <a:xfrm>
            <a:off x="257705" y="2981342"/>
            <a:ext cx="7044600" cy="6291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fr" sz="3000">
                <a:latin typeface="Arial"/>
                <a:ea typeface="Arial"/>
                <a:cs typeface="Arial"/>
                <a:sym typeface="Arial"/>
              </a:rPr>
              <a:t>28 May 2019</a:t>
            </a:r>
            <a:endParaRPr sz="3000">
              <a:latin typeface="Arial"/>
              <a:ea typeface="Arial"/>
              <a:cs typeface="Arial"/>
              <a:sym typeface="Arial"/>
            </a:endParaRPr>
          </a:p>
          <a:p>
            <a:pPr indent="0" lvl="0" marL="0" rtl="0" algn="l">
              <a:lnSpc>
                <a:spcPct val="100000"/>
              </a:lnSpc>
              <a:spcBef>
                <a:spcPts val="0"/>
              </a:spcBef>
              <a:spcAft>
                <a:spcPts val="0"/>
              </a:spcAft>
              <a:buNone/>
            </a:pPr>
            <a:r>
              <a:rPr lang="fr" sz="3000">
                <a:latin typeface="Arial"/>
                <a:ea typeface="Arial"/>
                <a:cs typeface="Arial"/>
                <a:sym typeface="Arial"/>
              </a:rPr>
              <a:t>Exhibition at </a:t>
            </a:r>
            <a:r>
              <a:rPr lang="fr" sz="3000">
                <a:latin typeface="Arial"/>
                <a:ea typeface="Arial"/>
                <a:cs typeface="Arial"/>
                <a:sym typeface="Arial"/>
              </a:rPr>
              <a:t>ZeM</a:t>
            </a:r>
            <a:endParaRPr sz="3000">
              <a:latin typeface="Arial"/>
              <a:ea typeface="Arial"/>
              <a:cs typeface="Arial"/>
              <a:sym typeface="Arial"/>
            </a:endParaRPr>
          </a:p>
          <a:p>
            <a:pPr indent="0" lvl="0" marL="0" rtl="0" algn="l">
              <a:lnSpc>
                <a:spcPct val="100000"/>
              </a:lnSpc>
              <a:spcBef>
                <a:spcPts val="0"/>
              </a:spcBef>
              <a:spcAft>
                <a:spcPts val="0"/>
              </a:spcAft>
              <a:buNone/>
            </a:pPr>
            <a:r>
              <a:rPr lang="fr" sz="3000">
                <a:latin typeface="Arial"/>
                <a:ea typeface="Arial"/>
                <a:cs typeface="Arial"/>
                <a:sym typeface="Arial"/>
              </a:rPr>
              <a:t>Frankfurt/Oder Germany</a:t>
            </a:r>
            <a:endParaRPr sz="3000">
              <a:latin typeface="Arial"/>
              <a:ea typeface="Arial"/>
              <a:cs typeface="Arial"/>
              <a:sym typeface="Arial"/>
            </a:endParaRPr>
          </a:p>
          <a:p>
            <a:pPr indent="0" lvl="0" marL="0" rtl="0" algn="l">
              <a:lnSpc>
                <a:spcPct val="100000"/>
              </a:lnSpc>
              <a:spcBef>
                <a:spcPts val="0"/>
              </a:spcBef>
              <a:spcAft>
                <a:spcPts val="0"/>
              </a:spcAft>
              <a:buNone/>
            </a:pPr>
            <a:r>
              <a:t/>
            </a:r>
            <a:endParaRPr sz="3000">
              <a:latin typeface="Arial"/>
              <a:ea typeface="Arial"/>
              <a:cs typeface="Arial"/>
              <a:sym typeface="Arial"/>
            </a:endParaRPr>
          </a:p>
          <a:p>
            <a:pPr indent="0" lvl="0" marL="0" rtl="0" algn="l">
              <a:spcBef>
                <a:spcPts val="0"/>
              </a:spcBef>
              <a:spcAft>
                <a:spcPts val="0"/>
              </a:spcAft>
              <a:buNone/>
            </a:pPr>
            <a:r>
              <a:t/>
            </a:r>
            <a:endParaRPr sz="3000">
              <a:latin typeface="Arial"/>
              <a:ea typeface="Arial"/>
              <a:cs typeface="Arial"/>
              <a:sym typeface="Arial"/>
            </a:endParaRPr>
          </a:p>
          <a:p>
            <a:pPr indent="0" lvl="0" marL="0" rtl="0" algn="l">
              <a:spcBef>
                <a:spcPts val="1600"/>
              </a:spcBef>
              <a:spcAft>
                <a:spcPts val="0"/>
              </a:spcAft>
              <a:buNone/>
            </a:pPr>
            <a:r>
              <a:t/>
            </a:r>
            <a:endParaRPr sz="3000">
              <a:latin typeface="Arial"/>
              <a:ea typeface="Arial"/>
              <a:cs typeface="Arial"/>
              <a:sym typeface="Arial"/>
            </a:endParaRPr>
          </a:p>
          <a:p>
            <a:pPr indent="0" lvl="0" marL="0" rtl="0" algn="l">
              <a:spcBef>
                <a:spcPts val="1600"/>
              </a:spcBef>
              <a:spcAft>
                <a:spcPts val="0"/>
              </a:spcAft>
              <a:buNone/>
            </a:pPr>
            <a:r>
              <a:t/>
            </a:r>
            <a:endParaRPr sz="3000">
              <a:latin typeface="Arial"/>
              <a:ea typeface="Arial"/>
              <a:cs typeface="Arial"/>
              <a:sym typeface="Arial"/>
            </a:endParaRPr>
          </a:p>
          <a:p>
            <a:pPr indent="0" lvl="0" marL="0" rtl="0" algn="l">
              <a:spcBef>
                <a:spcPts val="1600"/>
              </a:spcBef>
              <a:spcAft>
                <a:spcPts val="0"/>
              </a:spcAft>
              <a:buNone/>
            </a:pPr>
            <a:r>
              <a:t/>
            </a:r>
            <a:endParaRPr sz="3000">
              <a:latin typeface="Arial"/>
              <a:ea typeface="Arial"/>
              <a:cs typeface="Arial"/>
              <a:sym typeface="Arial"/>
            </a:endParaRPr>
          </a:p>
          <a:p>
            <a:pPr indent="0" lvl="0" marL="0" rtl="0" algn="l">
              <a:spcBef>
                <a:spcPts val="1600"/>
              </a:spcBef>
              <a:spcAft>
                <a:spcPts val="0"/>
              </a:spcAft>
              <a:buNone/>
            </a:pPr>
            <a:r>
              <a:t/>
            </a:r>
            <a:endParaRPr sz="3000">
              <a:latin typeface="Arial"/>
              <a:ea typeface="Arial"/>
              <a:cs typeface="Arial"/>
              <a:sym typeface="Arial"/>
            </a:endParaRPr>
          </a:p>
          <a:p>
            <a:pPr indent="0" lvl="0" marL="0" rtl="0" algn="l">
              <a:spcBef>
                <a:spcPts val="1600"/>
              </a:spcBef>
              <a:spcAft>
                <a:spcPts val="0"/>
              </a:spcAft>
              <a:buNone/>
            </a:pPr>
            <a:r>
              <a:t/>
            </a:r>
            <a:endParaRPr sz="3000">
              <a:latin typeface="Arial"/>
              <a:ea typeface="Arial"/>
              <a:cs typeface="Arial"/>
              <a:sym typeface="Arial"/>
            </a:endParaRPr>
          </a:p>
          <a:p>
            <a:pPr indent="0" lvl="0" marL="0" rtl="0" algn="l">
              <a:spcBef>
                <a:spcPts val="1600"/>
              </a:spcBef>
              <a:spcAft>
                <a:spcPts val="0"/>
              </a:spcAft>
              <a:buNone/>
            </a:pPr>
            <a:r>
              <a:t/>
            </a:r>
            <a:endParaRPr sz="3000">
              <a:latin typeface="Arial"/>
              <a:ea typeface="Arial"/>
              <a:cs typeface="Arial"/>
              <a:sym typeface="Arial"/>
            </a:endParaRPr>
          </a:p>
          <a:p>
            <a:pPr indent="0" lvl="0" marL="0" rtl="0" algn="l">
              <a:spcBef>
                <a:spcPts val="1600"/>
              </a:spcBef>
              <a:spcAft>
                <a:spcPts val="0"/>
              </a:spcAft>
              <a:buNone/>
            </a:pPr>
            <a:r>
              <a:t/>
            </a:r>
            <a:endParaRPr sz="3000">
              <a:latin typeface="Arial"/>
              <a:ea typeface="Arial"/>
              <a:cs typeface="Arial"/>
              <a:sym typeface="Arial"/>
            </a:endParaRPr>
          </a:p>
          <a:p>
            <a:pPr indent="0" lvl="0" marL="0" rtl="0" algn="l">
              <a:spcBef>
                <a:spcPts val="1600"/>
              </a:spcBef>
              <a:spcAft>
                <a:spcPts val="0"/>
              </a:spcAft>
              <a:buNone/>
            </a:pPr>
            <a:r>
              <a:t/>
            </a:r>
            <a:endParaRPr sz="3000">
              <a:latin typeface="Arial"/>
              <a:ea typeface="Arial"/>
              <a:cs typeface="Arial"/>
              <a:sym typeface="Arial"/>
            </a:endParaRPr>
          </a:p>
          <a:p>
            <a:pPr indent="0" lvl="0" marL="0" rtl="0" algn="l">
              <a:spcBef>
                <a:spcPts val="1600"/>
              </a:spcBef>
              <a:spcAft>
                <a:spcPts val="0"/>
              </a:spcAft>
              <a:buNone/>
            </a:pPr>
            <a:r>
              <a:t/>
            </a:r>
            <a:endParaRPr sz="3000">
              <a:latin typeface="Arial"/>
              <a:ea typeface="Arial"/>
              <a:cs typeface="Arial"/>
              <a:sym typeface="Arial"/>
            </a:endParaRPr>
          </a:p>
          <a:p>
            <a:pPr indent="0" lvl="0" marL="0" rtl="0" algn="l">
              <a:spcBef>
                <a:spcPts val="1600"/>
              </a:spcBef>
              <a:spcAft>
                <a:spcPts val="0"/>
              </a:spcAft>
              <a:buNone/>
            </a:pPr>
            <a:r>
              <a:t/>
            </a:r>
            <a:endParaRPr sz="3000">
              <a:latin typeface="Arial"/>
              <a:ea typeface="Arial"/>
              <a:cs typeface="Arial"/>
              <a:sym typeface="Arial"/>
            </a:endParaRPr>
          </a:p>
          <a:p>
            <a:pPr indent="0" lvl="0" marL="0" rtl="0" algn="l">
              <a:spcBef>
                <a:spcPts val="1600"/>
              </a:spcBef>
              <a:spcAft>
                <a:spcPts val="1600"/>
              </a:spcAft>
              <a:buNone/>
            </a:pPr>
            <a:r>
              <a:t/>
            </a:r>
            <a:endParaRPr sz="3000">
              <a:latin typeface="Arial"/>
              <a:ea typeface="Arial"/>
              <a:cs typeface="Arial"/>
              <a:sym typeface="Arial"/>
            </a:endParaRPr>
          </a:p>
        </p:txBody>
      </p:sp>
      <p:pic>
        <p:nvPicPr>
          <p:cNvPr id="66" name="Google Shape;66;p13"/>
          <p:cNvPicPr preferRelativeResize="0"/>
          <p:nvPr/>
        </p:nvPicPr>
        <p:blipFill>
          <a:blip r:embed="rId3">
            <a:alphaModFix/>
          </a:blip>
          <a:stretch>
            <a:fillRect/>
          </a:stretch>
        </p:blipFill>
        <p:spPr>
          <a:xfrm>
            <a:off x="71813" y="-54851"/>
            <a:ext cx="7416368" cy="10494849"/>
          </a:xfrm>
          <a:prstGeom prst="rect">
            <a:avLst/>
          </a:prstGeom>
          <a:noFill/>
          <a:ln>
            <a:noFill/>
          </a:ln>
        </p:spPr>
      </p:pic>
      <p:sp>
        <p:nvSpPr>
          <p:cNvPr id="67" name="Google Shape;67;p13"/>
          <p:cNvSpPr/>
          <p:nvPr/>
        </p:nvSpPr>
        <p:spPr>
          <a:xfrm>
            <a:off x="3177900" y="7014925"/>
            <a:ext cx="3813600" cy="298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3177900" y="6014475"/>
            <a:ext cx="3813600" cy="706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257691" y="1282400"/>
            <a:ext cx="6898500" cy="153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fr" sz="4800"/>
              <a:t>ARTISTS</a:t>
            </a:r>
            <a:endParaRPr b="1" sz="480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257695" y="1282400"/>
            <a:ext cx="4586100" cy="153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3000"/>
              <a:t>Artists-Performers</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p:txBody>
      </p:sp>
      <p:sp>
        <p:nvSpPr>
          <p:cNvPr id="136" name="Google Shape;136;p24"/>
          <p:cNvSpPr txBox="1"/>
          <p:nvPr>
            <p:ph idx="1" type="body"/>
          </p:nvPr>
        </p:nvSpPr>
        <p:spPr>
          <a:xfrm>
            <a:off x="257700" y="3284551"/>
            <a:ext cx="2321700" cy="677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fr">
                <a:solidFill>
                  <a:srgbClr val="000000"/>
                </a:solidFill>
              </a:rPr>
              <a:t>Nikolaos BELOMATIS</a:t>
            </a:r>
            <a:endParaRPr b="1">
              <a:solidFill>
                <a:srgbClr val="000000"/>
              </a:solidFill>
            </a:endParaRPr>
          </a:p>
          <a:p>
            <a:pPr indent="0" lvl="0" marL="0" rtl="0" algn="just">
              <a:spcBef>
                <a:spcPts val="0"/>
              </a:spcBef>
              <a:spcAft>
                <a:spcPts val="0"/>
              </a:spcAft>
              <a:buNone/>
            </a:pPr>
            <a:r>
              <a:rPr lang="fr">
                <a:solidFill>
                  <a:srgbClr val="000000"/>
                </a:solidFill>
              </a:rPr>
              <a:t>Nikolaos Belomatis (b. 1982, Athens) is an artist. He has studied Civil Engineering (TEI Athens) and he received a MA in Digital Arts (ASFA). He studies at Paris 8 university in order to obtain a MA in Art and Virtual Reality.</a:t>
            </a:r>
            <a:endParaRPr>
              <a:solidFill>
                <a:srgbClr val="000000"/>
              </a:solidFill>
            </a:endParaRPr>
          </a:p>
          <a:p>
            <a:pPr indent="0" lvl="0" marL="0" rtl="0" algn="just">
              <a:spcBef>
                <a:spcPts val="0"/>
              </a:spcBef>
              <a:spcAft>
                <a:spcPts val="0"/>
              </a:spcAft>
              <a:buNone/>
            </a:pPr>
            <a:r>
              <a:t/>
            </a:r>
            <a:endParaRPr>
              <a:solidFill>
                <a:srgbClr val="000000"/>
              </a:solidFill>
            </a:endParaRPr>
          </a:p>
        </p:txBody>
      </p:sp>
      <p:sp>
        <p:nvSpPr>
          <p:cNvPr id="137" name="Google Shape;137;p24"/>
          <p:cNvSpPr txBox="1"/>
          <p:nvPr>
            <p:ph idx="2" type="body"/>
          </p:nvPr>
        </p:nvSpPr>
        <p:spPr>
          <a:xfrm>
            <a:off x="2619150" y="3284551"/>
            <a:ext cx="2321700" cy="677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fr"/>
              <a:t>Guillaume BERTINET</a:t>
            </a:r>
            <a:br>
              <a:rPr b="1" lang="fr"/>
            </a:br>
            <a:r>
              <a:rPr lang="fr"/>
              <a:t>3D graphic designer, expert in real-time image and VR compositing, Guillaume Bertinet main interest lies in exploring how to guide the visitor in the image through light and movement in VR experiences [La Chambre de K, Lab’Surd]. He is currently a lead artist at InnerspaceVR, and co-founder of the VRAC VR Art Collective. www.gustm.com</a:t>
            </a:r>
            <a:endParaRPr/>
          </a:p>
          <a:p>
            <a:pPr indent="0" lvl="0" marL="0" rtl="0" algn="just">
              <a:spcBef>
                <a:spcPts val="1600"/>
              </a:spcBef>
              <a:spcAft>
                <a:spcPts val="0"/>
              </a:spcAft>
              <a:buNone/>
            </a:pPr>
            <a:r>
              <a:t/>
            </a:r>
            <a:endParaRPr/>
          </a:p>
          <a:p>
            <a:pPr indent="0" lvl="0" marL="0" rtl="0" algn="just">
              <a:spcBef>
                <a:spcPts val="1600"/>
              </a:spcBef>
              <a:spcAft>
                <a:spcPts val="1600"/>
              </a:spcAft>
              <a:buNone/>
            </a:pPr>
            <a:r>
              <a:t/>
            </a:r>
            <a:endParaRPr/>
          </a:p>
        </p:txBody>
      </p:sp>
      <p:sp>
        <p:nvSpPr>
          <p:cNvPr id="138" name="Google Shape;138;p24"/>
          <p:cNvSpPr txBox="1"/>
          <p:nvPr>
            <p:ph idx="3" type="body"/>
          </p:nvPr>
        </p:nvSpPr>
        <p:spPr>
          <a:xfrm>
            <a:off x="4980600" y="3284551"/>
            <a:ext cx="2321700" cy="677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fr">
                <a:solidFill>
                  <a:srgbClr val="000000"/>
                </a:solidFill>
              </a:rPr>
              <a:t>Juan Patricio Di BACCO </a:t>
            </a:r>
            <a:endParaRPr b="1">
              <a:solidFill>
                <a:srgbClr val="000000"/>
              </a:solidFill>
            </a:endParaRPr>
          </a:p>
          <a:p>
            <a:pPr indent="0" lvl="0" marL="0" rtl="0" algn="just">
              <a:spcBef>
                <a:spcPts val="0"/>
              </a:spcBef>
              <a:spcAft>
                <a:spcPts val="0"/>
              </a:spcAft>
              <a:buNone/>
            </a:pPr>
            <a:r>
              <a:rPr lang="fr">
                <a:solidFill>
                  <a:srgbClr val="000000"/>
                </a:solidFill>
              </a:rPr>
              <a:t>Juan Patricio Di Bacco, has been honing his skills in music and technology for the past several years. Originally a software developer, Patricio blended his music skills with his programming experience, bringing about a perfect marriage of his two passions.</a:t>
            </a:r>
            <a:endParaRPr>
              <a:solidFill>
                <a:srgbClr val="000000"/>
              </a:solidFill>
            </a:endParaRPr>
          </a:p>
          <a:p>
            <a:pPr indent="0" lvl="0" marL="0" rtl="0" algn="just">
              <a:spcBef>
                <a:spcPts val="0"/>
              </a:spcBef>
              <a:spcAft>
                <a:spcPts val="0"/>
              </a:spcAft>
              <a:buNone/>
            </a:pPr>
            <a:r>
              <a:rPr lang="fr">
                <a:solidFill>
                  <a:srgbClr val="000000"/>
                </a:solidFill>
              </a:rPr>
              <a:t>Patricio’s evolution into programming allowed him to introduce another element to this union and extend the range of his work even further. The use of open hardware allows Patricio to challenge the boundaries of musical instruments and explore the depths of music and composition.</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1600"/>
              </a:spcAft>
              <a:buNone/>
            </a:pPr>
            <a:r>
              <a:t/>
            </a:r>
            <a:endParaRPr/>
          </a:p>
        </p:txBody>
      </p:sp>
      <p:pic>
        <p:nvPicPr>
          <p:cNvPr id="139" name="Google Shape;139;p24"/>
          <p:cNvPicPr preferRelativeResize="0"/>
          <p:nvPr/>
        </p:nvPicPr>
        <p:blipFill>
          <a:blip r:embed="rId3">
            <a:alphaModFix/>
          </a:blip>
          <a:stretch>
            <a:fillRect/>
          </a:stretch>
        </p:blipFill>
        <p:spPr>
          <a:xfrm>
            <a:off x="343800" y="2230750"/>
            <a:ext cx="935822" cy="977600"/>
          </a:xfrm>
          <a:prstGeom prst="rect">
            <a:avLst/>
          </a:prstGeom>
          <a:noFill/>
          <a:ln>
            <a:noFill/>
          </a:ln>
        </p:spPr>
      </p:pic>
      <p:pic>
        <p:nvPicPr>
          <p:cNvPr id="140" name="Google Shape;140;p24"/>
          <p:cNvPicPr preferRelativeResize="0"/>
          <p:nvPr/>
        </p:nvPicPr>
        <p:blipFill>
          <a:blip r:embed="rId4">
            <a:alphaModFix/>
          </a:blip>
          <a:stretch>
            <a:fillRect/>
          </a:stretch>
        </p:blipFill>
        <p:spPr>
          <a:xfrm>
            <a:off x="2699326" y="2230750"/>
            <a:ext cx="977600" cy="977600"/>
          </a:xfrm>
          <a:prstGeom prst="rect">
            <a:avLst/>
          </a:prstGeom>
          <a:noFill/>
          <a:ln>
            <a:noFill/>
          </a:ln>
        </p:spPr>
      </p:pic>
      <p:pic>
        <p:nvPicPr>
          <p:cNvPr id="141" name="Google Shape;141;p24"/>
          <p:cNvPicPr preferRelativeResize="0"/>
          <p:nvPr/>
        </p:nvPicPr>
        <p:blipFill rotWithShape="1">
          <a:blip r:embed="rId5">
            <a:alphaModFix/>
          </a:blip>
          <a:srcRect b="21060" l="34378" r="15448" t="0"/>
          <a:stretch/>
        </p:blipFill>
        <p:spPr>
          <a:xfrm>
            <a:off x="5096625" y="2230750"/>
            <a:ext cx="935825" cy="977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5"/>
          <p:cNvSpPr txBox="1"/>
          <p:nvPr>
            <p:ph idx="1" type="body"/>
          </p:nvPr>
        </p:nvSpPr>
        <p:spPr>
          <a:xfrm>
            <a:off x="257700" y="3284551"/>
            <a:ext cx="2321700" cy="677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fr">
                <a:solidFill>
                  <a:srgbClr val="000000"/>
                </a:solidFill>
              </a:rPr>
              <a:t>Patrick DOAN</a:t>
            </a:r>
            <a:endParaRPr b="1">
              <a:solidFill>
                <a:srgbClr val="000000"/>
              </a:solidFill>
            </a:endParaRPr>
          </a:p>
          <a:p>
            <a:pPr indent="0" lvl="0" marL="0" rtl="0" algn="just">
              <a:spcBef>
                <a:spcPts val="0"/>
              </a:spcBef>
              <a:spcAft>
                <a:spcPts val="0"/>
              </a:spcAft>
              <a:buNone/>
            </a:pPr>
            <a:r>
              <a:rPr lang="fr">
                <a:solidFill>
                  <a:srgbClr val="000000"/>
                </a:solidFill>
              </a:rPr>
              <a:t>Patrick Doan is a designer and educator in typography and type design. He teaches at École Supérieur d’Art et de Design of Amiens where he co-founded the post graduate program ESAD Type. With D. Boutet, he supervises the project TYPANNOT, a morphological transcription system for sign language. With the Technological University of Compiègne he worked on DESCRIPT, followed up by INSCRIPT, a research program aimed at developing an augmented environment to preserve and learn handwriting skills. He is currently completing his PhD on the subject of the attentional activity involved in writing.</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t/>
            </a:r>
            <a:endParaRPr b="1">
              <a:solidFill>
                <a:srgbClr val="000000"/>
              </a:solidFill>
            </a:endParaRPr>
          </a:p>
        </p:txBody>
      </p:sp>
      <p:sp>
        <p:nvSpPr>
          <p:cNvPr id="147" name="Google Shape;147;p25"/>
          <p:cNvSpPr txBox="1"/>
          <p:nvPr>
            <p:ph idx="2" type="body"/>
          </p:nvPr>
        </p:nvSpPr>
        <p:spPr>
          <a:xfrm>
            <a:off x="2619150" y="3284551"/>
            <a:ext cx="2321700" cy="677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fr">
                <a:solidFill>
                  <a:srgbClr val="000000"/>
                </a:solidFill>
              </a:rPr>
              <a:t>Athina KANELLOPOULOU </a:t>
            </a:r>
            <a:endParaRPr b="1">
              <a:solidFill>
                <a:srgbClr val="000000"/>
              </a:solidFill>
            </a:endParaRPr>
          </a:p>
          <a:p>
            <a:pPr indent="0" lvl="0" marL="0" rtl="0" algn="just">
              <a:spcBef>
                <a:spcPts val="0"/>
              </a:spcBef>
              <a:spcAft>
                <a:spcPts val="0"/>
              </a:spcAft>
              <a:buNone/>
            </a:pPr>
            <a:r>
              <a:rPr lang="fr">
                <a:solidFill>
                  <a:srgbClr val="000000"/>
                </a:solidFill>
              </a:rPr>
              <a:t>Athina Kanellopoulou (b. 1985, Athens) is a multidisciplinary artist. She received a BSc Civil Engineering (ASPAITE), a BA Hons in Fine Arts (Middlesex University) and attends the MA Art &amp; Technology of Virtual Image (University Paris 8- ASFA). Her artwork has been exhibited in Laval Virtual, Athens Biennale, Venice Culture Center, Copenhagen Art Institute and Museums Benaki, KMMN, Zapadores, Zimmerli, AnimaSyros, etc. </a:t>
            </a:r>
            <a:r>
              <a:rPr lang="fr" u="sng">
                <a:solidFill>
                  <a:schemeClr val="hlink"/>
                </a:solidFill>
                <a:hlinkClick r:id="rId3"/>
              </a:rPr>
              <a:t>www.athinakanellopoulou.com</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1600"/>
              </a:spcAft>
              <a:buNone/>
            </a:pPr>
            <a:r>
              <a:t/>
            </a:r>
            <a:endParaRPr b="1">
              <a:solidFill>
                <a:srgbClr val="000000"/>
              </a:solidFill>
            </a:endParaRPr>
          </a:p>
        </p:txBody>
      </p:sp>
      <p:sp>
        <p:nvSpPr>
          <p:cNvPr id="148" name="Google Shape;148;p25"/>
          <p:cNvSpPr txBox="1"/>
          <p:nvPr>
            <p:ph idx="3" type="body"/>
          </p:nvPr>
        </p:nvSpPr>
        <p:spPr>
          <a:xfrm>
            <a:off x="4980600" y="3284551"/>
            <a:ext cx="2321700" cy="677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fr">
                <a:solidFill>
                  <a:srgbClr val="000000"/>
                </a:solidFill>
              </a:rPr>
              <a:t>Anastasiia TERNOVA </a:t>
            </a:r>
            <a:endParaRPr b="1">
              <a:solidFill>
                <a:srgbClr val="000000"/>
              </a:solidFill>
            </a:endParaRPr>
          </a:p>
          <a:p>
            <a:pPr indent="0" lvl="0" marL="0" rtl="0" algn="just">
              <a:spcBef>
                <a:spcPts val="0"/>
              </a:spcBef>
              <a:spcAft>
                <a:spcPts val="0"/>
              </a:spcAft>
              <a:buNone/>
            </a:pPr>
            <a:r>
              <a:rPr lang="fr">
                <a:solidFill>
                  <a:srgbClr val="000000"/>
                </a:solidFill>
              </a:rPr>
              <a:t>Student of the Paris 8 University (branch: Theatre. History and creation, master degree), originally from Ukraine. Domains of research: use of modern technologies in theatre (particularly lifetime motion capture), performance creation, acting, writing, fairy tales, translation.</a:t>
            </a:r>
            <a:endParaRPr>
              <a:solidFill>
                <a:srgbClr val="000000"/>
              </a:solidFill>
            </a:endParaRPr>
          </a:p>
          <a:p>
            <a:pPr indent="0" lvl="0" marL="0" rtl="0" algn="just">
              <a:spcBef>
                <a:spcPts val="0"/>
              </a:spcBef>
              <a:spcAft>
                <a:spcPts val="1600"/>
              </a:spcAft>
              <a:buNone/>
            </a:pPr>
            <a:r>
              <a:t/>
            </a:r>
            <a:endParaRPr b="1">
              <a:solidFill>
                <a:srgbClr val="000000"/>
              </a:solidFill>
            </a:endParaRPr>
          </a:p>
        </p:txBody>
      </p:sp>
      <p:sp>
        <p:nvSpPr>
          <p:cNvPr id="149" name="Google Shape;149;p25"/>
          <p:cNvSpPr txBox="1"/>
          <p:nvPr>
            <p:ph type="title"/>
          </p:nvPr>
        </p:nvSpPr>
        <p:spPr>
          <a:xfrm>
            <a:off x="257695" y="1282400"/>
            <a:ext cx="4586100" cy="153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3000"/>
              <a:t>Artists-Performers</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p:txBody>
      </p:sp>
      <p:pic>
        <p:nvPicPr>
          <p:cNvPr id="150" name="Google Shape;150;p25"/>
          <p:cNvPicPr preferRelativeResize="0"/>
          <p:nvPr/>
        </p:nvPicPr>
        <p:blipFill>
          <a:blip r:embed="rId4">
            <a:alphaModFix/>
          </a:blip>
          <a:stretch>
            <a:fillRect/>
          </a:stretch>
        </p:blipFill>
        <p:spPr>
          <a:xfrm>
            <a:off x="343775" y="2274989"/>
            <a:ext cx="935825" cy="935825"/>
          </a:xfrm>
          <a:prstGeom prst="rect">
            <a:avLst/>
          </a:prstGeom>
          <a:noFill/>
          <a:ln>
            <a:noFill/>
          </a:ln>
        </p:spPr>
      </p:pic>
      <p:pic>
        <p:nvPicPr>
          <p:cNvPr id="151" name="Google Shape;151;p25"/>
          <p:cNvPicPr preferRelativeResize="0"/>
          <p:nvPr/>
        </p:nvPicPr>
        <p:blipFill rotWithShape="1">
          <a:blip r:embed="rId5">
            <a:alphaModFix/>
          </a:blip>
          <a:srcRect b="22547" l="0" r="0" t="6369"/>
          <a:stretch/>
        </p:blipFill>
        <p:spPr>
          <a:xfrm>
            <a:off x="2736350" y="2254114"/>
            <a:ext cx="935825" cy="956700"/>
          </a:xfrm>
          <a:prstGeom prst="rect">
            <a:avLst/>
          </a:prstGeom>
          <a:noFill/>
          <a:ln>
            <a:noFill/>
          </a:ln>
        </p:spPr>
      </p:pic>
      <p:pic>
        <p:nvPicPr>
          <p:cNvPr id="152" name="Google Shape;152;p25"/>
          <p:cNvPicPr preferRelativeResize="0"/>
          <p:nvPr/>
        </p:nvPicPr>
        <p:blipFill rotWithShape="1">
          <a:blip r:embed="rId6">
            <a:alphaModFix/>
          </a:blip>
          <a:srcRect b="13694" l="13081" r="3965" t="24308"/>
          <a:stretch/>
        </p:blipFill>
        <p:spPr>
          <a:xfrm>
            <a:off x="4940850" y="2274988"/>
            <a:ext cx="935825" cy="935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6"/>
          <p:cNvSpPr txBox="1"/>
          <p:nvPr>
            <p:ph idx="2" type="body"/>
          </p:nvPr>
        </p:nvSpPr>
        <p:spPr>
          <a:xfrm>
            <a:off x="2619150" y="3284551"/>
            <a:ext cx="2321700" cy="677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fr"/>
              <a:t>Collective VRAC</a:t>
            </a:r>
            <a:br>
              <a:rPr b="1" lang="fr"/>
            </a:br>
            <a:r>
              <a:rPr lang="fr"/>
              <a:t>The VRAC —Virtual Reality Art Collective— is a group of VR creative practitioners. The VRAC manifesto proposes to create Artworks using Virtual Reality designing sensitive and participative interactions referring to two art movements: the Surrealism and the GRAV (the Research Group in Visual Art). Artworks from the VRAC aspire to elicit a singular experience in the visitor, emerging from his actions and questioning his own reality. As part as our creation process, the collective develop various ways to engage a large audience in a participatory stance: workshops, performances, exhibitions, conferences and seminars. </a:t>
            </a:r>
            <a:r>
              <a:rPr lang="fr" u="sng">
                <a:solidFill>
                  <a:schemeClr val="hlink"/>
                </a:solidFill>
                <a:hlinkClick r:id="rId3"/>
              </a:rPr>
              <a:t>www.vracollective.com</a:t>
            </a:r>
            <a:endParaRPr/>
          </a:p>
          <a:p>
            <a:pPr indent="0" lvl="0" marL="0" rtl="0" algn="just">
              <a:spcBef>
                <a:spcPts val="1600"/>
              </a:spcBef>
              <a:spcAft>
                <a:spcPts val="0"/>
              </a:spcAft>
              <a:buNone/>
            </a:pPr>
            <a:r>
              <a:t/>
            </a:r>
            <a:endParaRPr/>
          </a:p>
          <a:p>
            <a:pPr indent="0" lvl="0" marL="0" rtl="0" algn="just">
              <a:spcBef>
                <a:spcPts val="1600"/>
              </a:spcBef>
              <a:spcAft>
                <a:spcPts val="1600"/>
              </a:spcAft>
              <a:buNone/>
            </a:pPr>
            <a:r>
              <a:t/>
            </a:r>
            <a:endParaRPr/>
          </a:p>
        </p:txBody>
      </p:sp>
      <p:grpSp>
        <p:nvGrpSpPr>
          <p:cNvPr id="158" name="Google Shape;158;p26"/>
          <p:cNvGrpSpPr/>
          <p:nvPr/>
        </p:nvGrpSpPr>
        <p:grpSpPr>
          <a:xfrm>
            <a:off x="2740763" y="2302775"/>
            <a:ext cx="935825" cy="935700"/>
            <a:chOff x="2695513" y="8757550"/>
            <a:chExt cx="935825" cy="935700"/>
          </a:xfrm>
        </p:grpSpPr>
        <p:sp>
          <p:nvSpPr>
            <p:cNvPr id="159" name="Google Shape;159;p26"/>
            <p:cNvSpPr/>
            <p:nvPr/>
          </p:nvSpPr>
          <p:spPr>
            <a:xfrm>
              <a:off x="2695575" y="8757550"/>
              <a:ext cx="935700" cy="935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26"/>
            <p:cNvPicPr preferRelativeResize="0"/>
            <p:nvPr/>
          </p:nvPicPr>
          <p:blipFill rotWithShape="1">
            <a:blip r:embed="rId4">
              <a:alphaModFix/>
            </a:blip>
            <a:srcRect b="-13387" l="2171" r="2180" t="-13387"/>
            <a:stretch/>
          </p:blipFill>
          <p:spPr>
            <a:xfrm>
              <a:off x="2695513" y="8757550"/>
              <a:ext cx="935825" cy="876300"/>
            </a:xfrm>
            <a:prstGeom prst="rect">
              <a:avLst/>
            </a:prstGeom>
            <a:noFill/>
            <a:ln>
              <a:noFill/>
            </a:ln>
          </p:spPr>
        </p:pic>
      </p:grpSp>
      <p:sp>
        <p:nvSpPr>
          <p:cNvPr id="161" name="Google Shape;161;p26"/>
          <p:cNvSpPr txBox="1"/>
          <p:nvPr>
            <p:ph idx="1" type="body"/>
          </p:nvPr>
        </p:nvSpPr>
        <p:spPr>
          <a:xfrm>
            <a:off x="257700" y="3284551"/>
            <a:ext cx="2321700" cy="677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fr">
                <a:solidFill>
                  <a:srgbClr val="000000"/>
                </a:solidFill>
              </a:rPr>
              <a:t>Yorgos TSAMPOUNARIS </a:t>
            </a:r>
            <a:endParaRPr b="1">
              <a:solidFill>
                <a:srgbClr val="000000"/>
              </a:solidFill>
            </a:endParaRPr>
          </a:p>
          <a:p>
            <a:pPr indent="0" lvl="0" marL="0" rtl="0" algn="just">
              <a:spcBef>
                <a:spcPts val="0"/>
              </a:spcBef>
              <a:spcAft>
                <a:spcPts val="0"/>
              </a:spcAft>
              <a:buNone/>
            </a:pPr>
            <a:r>
              <a:rPr lang="fr">
                <a:solidFill>
                  <a:srgbClr val="000000"/>
                </a:solidFill>
              </a:rPr>
              <a:t>Yorgos Tsampounaris is a programmer/artist in the fields of motion capture, virtual/mixed reality and game development. He is a master student at the French-Hellenic master in Arts et Technologies at University Paris 8 and Athens Fine Arts. He holds a Bachelor’s degree in Computer science at University of Athens. In the past, he has been occupied as a researcher in ATHENA Research Center in the Wholodance project and as a digital compositor in Yafka Visual Effects Studio in the cinematic Industry.</a:t>
            </a:r>
            <a:endParaRPr>
              <a:solidFill>
                <a:srgbClr val="000000"/>
              </a:solidFill>
            </a:endParaRPr>
          </a:p>
        </p:txBody>
      </p:sp>
      <p:sp>
        <p:nvSpPr>
          <p:cNvPr id="162" name="Google Shape;162;p26"/>
          <p:cNvSpPr txBox="1"/>
          <p:nvPr>
            <p:ph idx="3" type="body"/>
          </p:nvPr>
        </p:nvSpPr>
        <p:spPr>
          <a:xfrm>
            <a:off x="4980600" y="3284551"/>
            <a:ext cx="2321700" cy="677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fr"/>
              <a:t>Eva ZHU</a:t>
            </a:r>
            <a:br>
              <a:rPr b="1" lang="fr"/>
            </a:br>
            <a:r>
              <a:rPr lang="fr"/>
              <a:t>Eva Zhu is an art student from Spain (Facultad de Bellas Artes UCM, Madrid) but currently staying in Paris (Paris 8). Starting as a Fine Arts student, she practised painting, drawing and sculpture. After doing research in the reality of art she dropped these activities out and now she is centered in actions, performance, human </a:t>
            </a:r>
            <a:r>
              <a:rPr lang="fr"/>
              <a:t>being </a:t>
            </a:r>
            <a:r>
              <a:rPr lang="fr"/>
              <a:t>relations and meta-reference the center of her work.</a:t>
            </a:r>
            <a:endParaRPr/>
          </a:p>
          <a:p>
            <a:pPr indent="0" lvl="0" marL="0" rtl="0" algn="just">
              <a:spcBef>
                <a:spcPts val="1600"/>
              </a:spcBef>
              <a:spcAft>
                <a:spcPts val="0"/>
              </a:spcAft>
              <a:buNone/>
            </a:pPr>
            <a:r>
              <a:t/>
            </a:r>
            <a:endParaRPr/>
          </a:p>
          <a:p>
            <a:pPr indent="0" lvl="0" marL="0" rtl="0" algn="just">
              <a:spcBef>
                <a:spcPts val="1600"/>
              </a:spcBef>
              <a:spcAft>
                <a:spcPts val="1600"/>
              </a:spcAft>
              <a:buNone/>
            </a:pPr>
            <a:r>
              <a:t/>
            </a:r>
            <a:endParaRPr/>
          </a:p>
        </p:txBody>
      </p:sp>
      <p:sp>
        <p:nvSpPr>
          <p:cNvPr id="163" name="Google Shape;163;p26"/>
          <p:cNvSpPr txBox="1"/>
          <p:nvPr>
            <p:ph type="title"/>
          </p:nvPr>
        </p:nvSpPr>
        <p:spPr>
          <a:xfrm>
            <a:off x="257695" y="1282400"/>
            <a:ext cx="4586100" cy="153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3000"/>
              <a:t>Artists-Performers</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p:txBody>
      </p:sp>
      <p:pic>
        <p:nvPicPr>
          <p:cNvPr id="164" name="Google Shape;164;p26"/>
          <p:cNvPicPr preferRelativeResize="0"/>
          <p:nvPr/>
        </p:nvPicPr>
        <p:blipFill rotWithShape="1">
          <a:blip r:embed="rId5">
            <a:alphaModFix/>
          </a:blip>
          <a:srcRect b="41300" l="6807" r="6799" t="0"/>
          <a:stretch/>
        </p:blipFill>
        <p:spPr>
          <a:xfrm>
            <a:off x="332500" y="2302650"/>
            <a:ext cx="935825" cy="935825"/>
          </a:xfrm>
          <a:prstGeom prst="rect">
            <a:avLst/>
          </a:prstGeom>
          <a:noFill/>
          <a:ln>
            <a:noFill/>
          </a:ln>
        </p:spPr>
      </p:pic>
      <p:pic>
        <p:nvPicPr>
          <p:cNvPr id="165" name="Google Shape;165;p26"/>
          <p:cNvPicPr preferRelativeResize="0"/>
          <p:nvPr/>
        </p:nvPicPr>
        <p:blipFill rotWithShape="1">
          <a:blip r:embed="rId6">
            <a:alphaModFix/>
          </a:blip>
          <a:srcRect b="24998" l="0" r="0" t="0"/>
          <a:stretch/>
        </p:blipFill>
        <p:spPr>
          <a:xfrm>
            <a:off x="5066400" y="2302775"/>
            <a:ext cx="935700" cy="935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257705" y="756080"/>
            <a:ext cx="7044600" cy="148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Artists-Curators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1" name="Google Shape;171;p27"/>
          <p:cNvSpPr txBox="1"/>
          <p:nvPr>
            <p:ph idx="1" type="body"/>
          </p:nvPr>
        </p:nvSpPr>
        <p:spPr>
          <a:xfrm>
            <a:off x="257705" y="2981342"/>
            <a:ext cx="3306900" cy="62919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b="1" lang="fr" sz="1200"/>
              <a:t>Dominique BOUTET</a:t>
            </a:r>
            <a:br>
              <a:rPr b="1" lang="fr" sz="1200"/>
            </a:br>
            <a:r>
              <a:rPr lang="fr" sz="1200"/>
              <a:t>Associate professor in University of Rouen (France), as linguist and semiotician, he is interested in gestural phenomena and specifically in multimodality, Sign Languages, artistic expression and history of the representation. His work is mainly focused on the relations between Sign Languages and gestures. He explores the whole body as a medium of the co-construction of forms — symbolic and object-like. The human environment is mainly considered as a production or an externalization of the body, henceforth, its gestural representation builds through a bodily iconicity some visual consequences. The semiotics of the graphical representation of the body through the history of art, made by the images and the absence of the movement, runs counter to the semiotics of the gesture. He explores this situation between the images and the gestures.</a:t>
            </a:r>
            <a:endParaRPr sz="1200"/>
          </a:p>
        </p:txBody>
      </p:sp>
      <p:sp>
        <p:nvSpPr>
          <p:cNvPr id="172" name="Google Shape;172;p27"/>
          <p:cNvSpPr txBox="1"/>
          <p:nvPr>
            <p:ph idx="2" type="body"/>
          </p:nvPr>
        </p:nvSpPr>
        <p:spPr>
          <a:xfrm>
            <a:off x="3995291" y="2981342"/>
            <a:ext cx="3306900" cy="629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fr" sz="1200"/>
              <a:t>Judith GUEZ</a:t>
            </a:r>
            <a:br>
              <a:rPr b="1" lang="fr" sz="1200"/>
            </a:br>
            <a:r>
              <a:rPr lang="fr" sz="1200"/>
              <a:t>Dr. Judith Guez is an artist – researcher – engineer in VR/MR. Her research focuses on understanding and creating illusions between the real and the virtual to explore new artistic forms, mobilizing the concept of presence and wonder. She has exhibited many artworks (La chambre de Kristoffer, Lab’Surd, InterACTE, Liber, Rock Art Rocks me…) in several international venues (Ars Electronica in Austria, Gaîté Lyrique, GoogleLab, BPI Centre Pompidou, Centre des arts Enghien, MOCA Taipei in Taiwan, VR World Forum in Switzerland). She is currently founder and director of the artistic pole at Laval Virtual. In this context, she has created in 2018 the international Art&amp;VR festival Recto VRso at Laval Virtual (7 exhibitions in Laval with 38 artworks from 67 international artists). She is co-founder of the VRAC (VR Art Collective). </a:t>
            </a:r>
            <a:r>
              <a:rPr lang="fr" sz="1200" u="sng">
                <a:solidFill>
                  <a:schemeClr val="hlink"/>
                </a:solidFill>
                <a:hlinkClick r:id="rId3"/>
              </a:rPr>
              <a:t>http://judartvr.wordpress.com</a:t>
            </a:r>
            <a:endParaRPr sz="1200"/>
          </a:p>
          <a:p>
            <a:pPr indent="0" lvl="0" marL="0" rtl="0" algn="just">
              <a:spcBef>
                <a:spcPts val="1600"/>
              </a:spcBef>
              <a:spcAft>
                <a:spcPts val="0"/>
              </a:spcAft>
              <a:buNone/>
            </a:pPr>
            <a:r>
              <a:t/>
            </a:r>
            <a:endParaRPr sz="1200"/>
          </a:p>
          <a:p>
            <a:pPr indent="0" lvl="0" marL="0" rtl="0" algn="just">
              <a:spcBef>
                <a:spcPts val="1600"/>
              </a:spcBef>
              <a:spcAft>
                <a:spcPts val="1600"/>
              </a:spcAft>
              <a:buNone/>
            </a:pPr>
            <a:r>
              <a:t/>
            </a:r>
            <a:endParaRPr sz="1200"/>
          </a:p>
        </p:txBody>
      </p:sp>
      <p:pic>
        <p:nvPicPr>
          <p:cNvPr id="173" name="Google Shape;173;p27"/>
          <p:cNvPicPr preferRelativeResize="0"/>
          <p:nvPr/>
        </p:nvPicPr>
        <p:blipFill rotWithShape="1">
          <a:blip r:embed="rId4">
            <a:alphaModFix/>
          </a:blip>
          <a:srcRect b="0" l="23160" r="9530" t="0"/>
          <a:stretch/>
        </p:blipFill>
        <p:spPr>
          <a:xfrm>
            <a:off x="4110325" y="1906800"/>
            <a:ext cx="935700" cy="998600"/>
          </a:xfrm>
          <a:prstGeom prst="rect">
            <a:avLst/>
          </a:prstGeom>
          <a:noFill/>
          <a:ln>
            <a:noFill/>
          </a:ln>
        </p:spPr>
      </p:pic>
      <p:pic>
        <p:nvPicPr>
          <p:cNvPr id="174" name="Google Shape;174;p27"/>
          <p:cNvPicPr preferRelativeResize="0"/>
          <p:nvPr/>
        </p:nvPicPr>
        <p:blipFill rotWithShape="1">
          <a:blip r:embed="rId5">
            <a:alphaModFix/>
          </a:blip>
          <a:srcRect b="16442" l="0" r="0" t="3621"/>
          <a:stretch/>
        </p:blipFill>
        <p:spPr>
          <a:xfrm>
            <a:off x="343775" y="1906800"/>
            <a:ext cx="935700" cy="998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257705" y="756080"/>
            <a:ext cx="7044600" cy="148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Artists-Curators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0" name="Google Shape;180;p28"/>
          <p:cNvSpPr txBox="1"/>
          <p:nvPr>
            <p:ph idx="4294967295" type="body"/>
          </p:nvPr>
        </p:nvSpPr>
        <p:spPr>
          <a:xfrm>
            <a:off x="257705" y="2981342"/>
            <a:ext cx="3306900" cy="629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fr" sz="1200"/>
              <a:t>J</a:t>
            </a:r>
            <a:r>
              <a:rPr b="1" lang="fr" sz="1200"/>
              <a:t>ean-François JEGO</a:t>
            </a:r>
            <a:br>
              <a:rPr b="1" lang="fr" sz="1200"/>
            </a:br>
            <a:r>
              <a:rPr lang="fr" sz="1200"/>
              <a:t>Jean-François Jégo is associate professor at the Arts &amp; Technologies de l’Image department of the Faculty of Arts at the Université Paris 8 in France. He is also digital artist and researcher at the INREV Virtual Reality Laboratory where he creates immersive and interactive experiences, art installations and digital performances hybridizing Virtual Reality and Augmented Reality. His research topics question human perception and the aesthetics of interaction, exploring embodied cognition and interaction, focusing on the expressivity of human and virtual gestures in digital art. His installations and performances have been exhibited in many national and international venues (IRCAM Centre Pompidou in France, MOCA in Taiwan, Ars Electronica in Austria...). As a curator, in 2016 Jean-François presented the artworks of forty artists at the third international symposium on Movement and Computing in Greece. He also co-organized the Ars Electronica Campus Exhibition 2015 in Austria presenting thirty years of digital research and creative works of seventy artists to more than 2500 visitors. He is cofounder of the international Think-Tank GAIIA Gesture &amp; Artificial Intelligence in Industry &amp; Arts (</a:t>
            </a:r>
            <a:r>
              <a:rPr lang="fr" sz="1200" u="sng">
                <a:solidFill>
                  <a:schemeClr val="hlink"/>
                </a:solidFill>
                <a:hlinkClick r:id="rId3"/>
              </a:rPr>
              <a:t>www.gaiia.online</a:t>
            </a:r>
            <a:r>
              <a:rPr lang="fr" sz="1200"/>
              <a:t>) and of the artistic collective VRAC (</a:t>
            </a:r>
            <a:r>
              <a:rPr lang="fr" sz="1200" u="sng">
                <a:solidFill>
                  <a:schemeClr val="hlink"/>
                </a:solidFill>
                <a:hlinkClick r:id="rId4"/>
              </a:rPr>
              <a:t>www.vracollective.com</a:t>
            </a:r>
            <a:r>
              <a:rPr lang="fr" sz="1200"/>
              <a:t>). Personal website: </a:t>
            </a:r>
            <a:r>
              <a:rPr lang="fr" sz="1200" u="sng">
                <a:solidFill>
                  <a:schemeClr val="hlink"/>
                </a:solidFill>
                <a:hlinkClick r:id="rId5"/>
              </a:rPr>
              <a:t>www.jfcad.com</a:t>
            </a:r>
            <a:endParaRPr sz="1200"/>
          </a:p>
          <a:p>
            <a:pPr indent="0" lvl="0" marL="0" rtl="0" algn="just">
              <a:spcBef>
                <a:spcPts val="1600"/>
              </a:spcBef>
              <a:spcAft>
                <a:spcPts val="0"/>
              </a:spcAft>
              <a:buNone/>
            </a:pPr>
            <a:r>
              <a:t/>
            </a:r>
            <a:endParaRPr sz="1200"/>
          </a:p>
          <a:p>
            <a:pPr indent="0" lvl="0" marL="0" rtl="0" algn="just">
              <a:spcBef>
                <a:spcPts val="1600"/>
              </a:spcBef>
              <a:spcAft>
                <a:spcPts val="1600"/>
              </a:spcAft>
              <a:buNone/>
            </a:pPr>
            <a:r>
              <a:t/>
            </a:r>
            <a:endParaRPr sz="1200"/>
          </a:p>
        </p:txBody>
      </p:sp>
      <p:sp>
        <p:nvSpPr>
          <p:cNvPr id="181" name="Google Shape;181;p28"/>
          <p:cNvSpPr txBox="1"/>
          <p:nvPr>
            <p:ph idx="4294967295" type="body"/>
          </p:nvPr>
        </p:nvSpPr>
        <p:spPr>
          <a:xfrm>
            <a:off x="3995291" y="2981342"/>
            <a:ext cx="3306900" cy="629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fr" sz="1200"/>
              <a:t>Vincent MEYRUEIS</a:t>
            </a:r>
            <a:br>
              <a:rPr b="1" lang="fr" sz="1200"/>
            </a:br>
            <a:r>
              <a:rPr lang="fr" sz="1200"/>
              <a:t>Vincent Meyrueis is associate professor at Paris 8 University and co-head of the Arts &amp; Images Technologies Department of the Faculty of Arts Philosophy and Aesthetics. As a researcher, he is a member of the research team in Digital Image and Virtual Reality (INREV) of the laboratory AI-AC EA4010 of Paris 8 University.After studying engineering in design science, his research initially focused on interaction prototyping and the use of immersive tools in the upstream design phases of interactive and connected products. Since then, his research interests focus interaction design and the new way of immersive and interactive content writings from a theoretical, technical and aesthetic point of view. He has also contributed to the setting up of innovative educational workshops within the framework of the IDEFI CréaTIC associating research and creation on issues of articulation between real and virtual with robotics. He is also a member of the Academic Council of EUR ArTeC, member of the Board of the French Association of Virtual, augmented and mixed Reality (AFRV) as well as member of the research and development college of the association Uni-XR; he took part in the bringing together of these two associations. Finally, he is co-founder of the International Think-Tank GAIIA Gesture &amp; Artificial Intelligence in Industry &amp; Arts (</a:t>
            </a:r>
            <a:r>
              <a:rPr lang="fr" sz="1200" u="sng">
                <a:solidFill>
                  <a:schemeClr val="hlink"/>
                </a:solidFill>
                <a:hlinkClick r:id="rId6"/>
              </a:rPr>
              <a:t>www.gaiia.online</a:t>
            </a:r>
            <a:r>
              <a:rPr lang="fr" sz="1200"/>
              <a:t>).</a:t>
            </a:r>
            <a:endParaRPr sz="1200"/>
          </a:p>
          <a:p>
            <a:pPr indent="0" lvl="0" marL="0" rtl="0" algn="just">
              <a:spcBef>
                <a:spcPts val="1600"/>
              </a:spcBef>
              <a:spcAft>
                <a:spcPts val="1600"/>
              </a:spcAft>
              <a:buNone/>
            </a:pPr>
            <a:r>
              <a:t/>
            </a:r>
            <a:endParaRPr sz="1200"/>
          </a:p>
        </p:txBody>
      </p:sp>
      <p:pic>
        <p:nvPicPr>
          <p:cNvPr id="182" name="Google Shape;182;p28"/>
          <p:cNvPicPr preferRelativeResize="0"/>
          <p:nvPr/>
        </p:nvPicPr>
        <p:blipFill rotWithShape="1">
          <a:blip r:embed="rId7">
            <a:alphaModFix/>
          </a:blip>
          <a:srcRect b="19980" l="0" r="11323" t="0"/>
          <a:stretch/>
        </p:blipFill>
        <p:spPr>
          <a:xfrm>
            <a:off x="4087706" y="1909184"/>
            <a:ext cx="935700" cy="998600"/>
          </a:xfrm>
          <a:prstGeom prst="rect">
            <a:avLst/>
          </a:prstGeom>
          <a:noFill/>
          <a:ln>
            <a:noFill/>
          </a:ln>
        </p:spPr>
      </p:pic>
      <p:pic>
        <p:nvPicPr>
          <p:cNvPr id="183" name="Google Shape;183;p28"/>
          <p:cNvPicPr preferRelativeResize="0"/>
          <p:nvPr/>
        </p:nvPicPr>
        <p:blipFill rotWithShape="1">
          <a:blip r:embed="rId8">
            <a:alphaModFix/>
          </a:blip>
          <a:srcRect b="17864" l="8983" r="0" t="0"/>
          <a:stretch/>
        </p:blipFill>
        <p:spPr>
          <a:xfrm>
            <a:off x="343775" y="1909184"/>
            <a:ext cx="935700" cy="998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0"/>
          <p:cNvSpPr txBox="1"/>
          <p:nvPr>
            <p:ph idx="4294967295" type="body"/>
          </p:nvPr>
        </p:nvSpPr>
        <p:spPr>
          <a:xfrm>
            <a:off x="257700" y="2981350"/>
            <a:ext cx="5074200" cy="745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200"/>
              <a:t>Chair for Media, Culture and Communication</a:t>
            </a:r>
            <a:br>
              <a:rPr lang="fr" sz="1200"/>
            </a:br>
            <a:r>
              <a:rPr lang="fr" sz="1200"/>
              <a:t>Chair for Language Use and Multimodal Communication</a:t>
            </a:r>
            <a:br>
              <a:rPr lang="fr" sz="1200"/>
            </a:br>
            <a:r>
              <a:rPr b="1" lang="fr" sz="1200"/>
              <a:t>European University Viadrina Frankfurt (Oder), Germany</a:t>
            </a:r>
            <a:endParaRPr b="1" sz="1200"/>
          </a:p>
          <a:p>
            <a:pPr indent="0" lvl="0" marL="0" rtl="0" algn="l">
              <a:spcBef>
                <a:spcPts val="1600"/>
              </a:spcBef>
              <a:spcAft>
                <a:spcPts val="0"/>
              </a:spcAft>
              <a:buNone/>
            </a:pPr>
            <a:r>
              <a:t/>
            </a:r>
            <a:endParaRPr b="1" sz="1200"/>
          </a:p>
          <a:p>
            <a:pPr indent="0" lvl="0" marL="0" rtl="0" algn="l">
              <a:spcBef>
                <a:spcPts val="1600"/>
              </a:spcBef>
              <a:spcAft>
                <a:spcPts val="0"/>
              </a:spcAft>
              <a:buNone/>
            </a:pPr>
            <a:br>
              <a:rPr b="1" lang="fr" sz="1200"/>
            </a:br>
            <a:endParaRPr b="1" sz="1200"/>
          </a:p>
          <a:p>
            <a:pPr indent="0" lvl="0" marL="0" rtl="0" algn="l">
              <a:spcBef>
                <a:spcPts val="1600"/>
              </a:spcBef>
              <a:spcAft>
                <a:spcPts val="0"/>
              </a:spcAft>
              <a:buNone/>
            </a:pPr>
            <a:r>
              <a:rPr lang="fr" sz="1200"/>
              <a:t>Idefi-CREATIC Program</a:t>
            </a:r>
            <a:br>
              <a:rPr lang="fr" sz="1200"/>
            </a:br>
            <a:r>
              <a:rPr lang="fr" sz="1200"/>
              <a:t>INREV - AIAC Laboratory</a:t>
            </a:r>
            <a:br>
              <a:rPr lang="fr" sz="1200"/>
            </a:br>
            <a:r>
              <a:rPr b="1" lang="fr" sz="1200"/>
              <a:t>University Paris 8, France</a:t>
            </a:r>
            <a:endParaRPr b="1" sz="1200"/>
          </a:p>
          <a:p>
            <a:pPr indent="0" lvl="0" marL="0" rtl="0" algn="l">
              <a:spcBef>
                <a:spcPts val="1600"/>
              </a:spcBef>
              <a:spcAft>
                <a:spcPts val="0"/>
              </a:spcAft>
              <a:buNone/>
            </a:pPr>
            <a:r>
              <a:t/>
            </a:r>
            <a:endParaRPr b="1" sz="1200"/>
          </a:p>
          <a:p>
            <a:pPr indent="0" lvl="0" marL="0" rtl="0" algn="l">
              <a:spcBef>
                <a:spcPts val="1600"/>
              </a:spcBef>
              <a:spcAft>
                <a:spcPts val="0"/>
              </a:spcAft>
              <a:buNone/>
            </a:pPr>
            <a:r>
              <a:t/>
            </a:r>
            <a:endParaRPr b="1" sz="1200"/>
          </a:p>
          <a:p>
            <a:pPr indent="0" lvl="0" marL="0" rtl="0" algn="l">
              <a:spcBef>
                <a:spcPts val="1600"/>
              </a:spcBef>
              <a:spcAft>
                <a:spcPts val="0"/>
              </a:spcAft>
              <a:buNone/>
            </a:pPr>
            <a:r>
              <a:rPr b="1" lang="fr" sz="1200"/>
              <a:t>University Rouen, France</a:t>
            </a:r>
            <a:endParaRPr b="1" sz="1200"/>
          </a:p>
          <a:p>
            <a:pPr indent="0" lvl="0" marL="0" rtl="0" algn="l">
              <a:spcBef>
                <a:spcPts val="1600"/>
              </a:spcBef>
              <a:spcAft>
                <a:spcPts val="0"/>
              </a:spcAft>
              <a:buNone/>
            </a:pPr>
            <a:r>
              <a:t/>
            </a:r>
            <a:endParaRPr b="1" sz="1200"/>
          </a:p>
          <a:p>
            <a:pPr indent="0" lvl="0" marL="0" rtl="0" algn="l">
              <a:spcBef>
                <a:spcPts val="1600"/>
              </a:spcBef>
              <a:spcAft>
                <a:spcPts val="0"/>
              </a:spcAft>
              <a:buNone/>
            </a:pPr>
            <a:r>
              <a:t/>
            </a:r>
            <a:endParaRPr b="1" sz="1200"/>
          </a:p>
          <a:p>
            <a:pPr indent="0" lvl="0" marL="0" rtl="0" algn="l">
              <a:spcBef>
                <a:spcPts val="1600"/>
              </a:spcBef>
              <a:spcAft>
                <a:spcPts val="0"/>
              </a:spcAft>
              <a:buNone/>
            </a:pPr>
            <a:r>
              <a:rPr b="1" lang="fr" sz="1200"/>
              <a:t>Laval Virtual, France</a:t>
            </a:r>
            <a:endParaRPr b="1" sz="1200"/>
          </a:p>
          <a:p>
            <a:pPr indent="0" lvl="0" marL="0" rtl="0" algn="l">
              <a:spcBef>
                <a:spcPts val="1600"/>
              </a:spcBef>
              <a:spcAft>
                <a:spcPts val="0"/>
              </a:spcAft>
              <a:buNone/>
            </a:pPr>
            <a:r>
              <a:t/>
            </a:r>
            <a:endParaRPr b="1" sz="1200"/>
          </a:p>
          <a:p>
            <a:pPr indent="0" lvl="0" marL="0" rtl="0" algn="l">
              <a:spcBef>
                <a:spcPts val="1600"/>
              </a:spcBef>
              <a:spcAft>
                <a:spcPts val="0"/>
              </a:spcAft>
              <a:buNone/>
            </a:pPr>
            <a:r>
              <a:t/>
            </a:r>
            <a:endParaRPr b="1" sz="1200"/>
          </a:p>
          <a:p>
            <a:pPr indent="0" lvl="0" marL="0" rtl="0" algn="l">
              <a:spcBef>
                <a:spcPts val="1600"/>
              </a:spcBef>
              <a:spcAft>
                <a:spcPts val="0"/>
              </a:spcAft>
              <a:buNone/>
            </a:pPr>
            <a:r>
              <a:rPr b="1" lang="fr" sz="1200"/>
              <a:t>VRAC Collective, France</a:t>
            </a:r>
            <a:endParaRPr b="1" sz="12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pic>
        <p:nvPicPr>
          <p:cNvPr id="193" name="Google Shape;193;p30"/>
          <p:cNvPicPr preferRelativeResize="0"/>
          <p:nvPr/>
        </p:nvPicPr>
        <p:blipFill rotWithShape="1">
          <a:blip r:embed="rId3">
            <a:alphaModFix/>
          </a:blip>
          <a:srcRect b="0" l="0" r="0" t="21290"/>
          <a:stretch/>
        </p:blipFill>
        <p:spPr>
          <a:xfrm>
            <a:off x="400625" y="8090575"/>
            <a:ext cx="1333725" cy="590475"/>
          </a:xfrm>
          <a:prstGeom prst="rect">
            <a:avLst/>
          </a:prstGeom>
          <a:noFill/>
          <a:ln>
            <a:noFill/>
          </a:ln>
        </p:spPr>
      </p:pic>
      <p:sp>
        <p:nvSpPr>
          <p:cNvPr id="194" name="Google Shape;194;p30"/>
          <p:cNvSpPr txBox="1"/>
          <p:nvPr>
            <p:ph idx="4294967295" type="body"/>
          </p:nvPr>
        </p:nvSpPr>
        <p:spPr>
          <a:xfrm>
            <a:off x="3995300" y="2981351"/>
            <a:ext cx="3306900" cy="6811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fr" sz="1200"/>
              <a:t>Acknowledgment</a:t>
            </a:r>
            <a:endParaRPr sz="1200"/>
          </a:p>
          <a:p>
            <a:pPr indent="0" lvl="0" marL="0" rtl="0" algn="r">
              <a:spcBef>
                <a:spcPts val="1600"/>
              </a:spcBef>
              <a:spcAft>
                <a:spcPts val="0"/>
              </a:spcAft>
              <a:buNone/>
            </a:pPr>
            <a:r>
              <a:rPr b="1" lang="fr" sz="1200"/>
              <a:t>Sarah </a:t>
            </a:r>
            <a:r>
              <a:rPr b="1" lang="fr" sz="1200"/>
              <a:t>GREIFENSTEIN</a:t>
            </a:r>
            <a:br>
              <a:rPr b="1" lang="fr" sz="1200"/>
            </a:br>
            <a:r>
              <a:rPr b="1" lang="fr" sz="1200"/>
              <a:t>Dorothea </a:t>
            </a:r>
            <a:r>
              <a:rPr b="1" lang="fr" sz="1200"/>
              <a:t>HORST</a:t>
            </a:r>
            <a:br>
              <a:rPr b="1" lang="fr" sz="1200"/>
            </a:br>
            <a:r>
              <a:rPr b="1" lang="fr" sz="1200"/>
              <a:t>Lena </a:t>
            </a:r>
            <a:r>
              <a:rPr b="1" lang="fr" sz="1200"/>
              <a:t>HOTZE</a:t>
            </a:r>
            <a:br>
              <a:rPr b="1" lang="fr" sz="1200"/>
            </a:br>
            <a:r>
              <a:rPr b="1" lang="fr" sz="1200"/>
              <a:t>Jana </a:t>
            </a:r>
            <a:r>
              <a:rPr b="1" lang="fr" sz="1200"/>
              <a:t>JUNGE</a:t>
            </a:r>
            <a:br>
              <a:rPr b="1" lang="fr" sz="1200"/>
            </a:br>
            <a:r>
              <a:rPr b="1" lang="fr" sz="1200"/>
              <a:t>Clara </a:t>
            </a:r>
            <a:r>
              <a:rPr b="1" lang="fr" sz="1200"/>
              <a:t>KINDLER</a:t>
            </a:r>
            <a:br>
              <a:rPr b="1" lang="fr" sz="1200"/>
            </a:br>
            <a:r>
              <a:rPr b="1" lang="fr" sz="1200"/>
              <a:t>Cornelia </a:t>
            </a:r>
            <a:r>
              <a:rPr b="1" lang="fr" sz="1200"/>
              <a:t>MULLER </a:t>
            </a:r>
            <a:endParaRPr sz="1200"/>
          </a:p>
          <a:p>
            <a:pPr indent="0" lvl="0" marL="0" rtl="0" algn="r">
              <a:spcBef>
                <a:spcPts val="1600"/>
              </a:spcBef>
              <a:spcAft>
                <a:spcPts val="0"/>
              </a:spcAft>
              <a:buNone/>
            </a:pPr>
            <a:r>
              <a:t/>
            </a:r>
            <a:endParaRPr sz="1200"/>
          </a:p>
          <a:p>
            <a:pPr indent="0" lvl="0" marL="0" rtl="0" algn="r">
              <a:spcBef>
                <a:spcPts val="1600"/>
              </a:spcBef>
              <a:spcAft>
                <a:spcPts val="0"/>
              </a:spcAft>
              <a:buNone/>
            </a:pPr>
            <a:r>
              <a:rPr lang="fr" sz="1200"/>
              <a:t>Illustration</a:t>
            </a:r>
            <a:endParaRPr sz="1200"/>
          </a:p>
          <a:p>
            <a:pPr indent="0" lvl="0" marL="0" rtl="0" algn="r">
              <a:spcBef>
                <a:spcPts val="1600"/>
              </a:spcBef>
              <a:spcAft>
                <a:spcPts val="0"/>
              </a:spcAft>
              <a:buNone/>
            </a:pPr>
            <a:r>
              <a:rPr b="1" lang="fr" sz="1200"/>
              <a:t>Mathias ROLOFF</a:t>
            </a:r>
            <a:endParaRPr sz="1200"/>
          </a:p>
          <a:p>
            <a:pPr indent="0" lvl="0" marL="0" rtl="0" algn="r">
              <a:spcBef>
                <a:spcPts val="1600"/>
              </a:spcBef>
              <a:spcAft>
                <a:spcPts val="0"/>
              </a:spcAft>
              <a:buNone/>
            </a:pPr>
            <a:r>
              <a:rPr lang="fr" sz="1200"/>
              <a:t>Catalogue layout</a:t>
            </a:r>
            <a:endParaRPr sz="1200"/>
          </a:p>
          <a:p>
            <a:pPr indent="0" lvl="0" marL="0" rtl="0" algn="r">
              <a:spcBef>
                <a:spcPts val="1600"/>
              </a:spcBef>
              <a:spcAft>
                <a:spcPts val="0"/>
              </a:spcAft>
              <a:buNone/>
            </a:pPr>
            <a:r>
              <a:rPr b="1" lang="fr" sz="1200"/>
              <a:t>Jean-François JEGO</a:t>
            </a:r>
            <a:endParaRPr b="1" sz="1200"/>
          </a:p>
          <a:p>
            <a:pPr indent="0" lvl="0" marL="0" rtl="0" algn="r">
              <a:spcBef>
                <a:spcPts val="1600"/>
              </a:spcBef>
              <a:spcAft>
                <a:spcPts val="0"/>
              </a:spcAft>
              <a:buNone/>
            </a:pPr>
            <a:r>
              <a:t/>
            </a:r>
            <a:endParaRPr b="1" sz="1200"/>
          </a:p>
          <a:p>
            <a:pPr indent="0" lvl="0" marL="0" rtl="0" algn="r">
              <a:spcBef>
                <a:spcPts val="1600"/>
              </a:spcBef>
              <a:spcAft>
                <a:spcPts val="0"/>
              </a:spcAft>
              <a:buNone/>
            </a:pPr>
            <a:r>
              <a:t/>
            </a:r>
            <a:endParaRPr b="1" sz="1200"/>
          </a:p>
          <a:p>
            <a:pPr indent="0" lvl="0" marL="0" rtl="0" algn="r">
              <a:spcBef>
                <a:spcPts val="1600"/>
              </a:spcBef>
              <a:spcAft>
                <a:spcPts val="0"/>
              </a:spcAft>
              <a:buNone/>
            </a:pPr>
            <a:r>
              <a:t/>
            </a:r>
            <a:endParaRPr b="1" sz="1200"/>
          </a:p>
          <a:p>
            <a:pPr indent="0" lvl="0" marL="0" rtl="0" algn="r">
              <a:spcBef>
                <a:spcPts val="1600"/>
              </a:spcBef>
              <a:spcAft>
                <a:spcPts val="0"/>
              </a:spcAft>
              <a:buNone/>
            </a:pPr>
            <a:r>
              <a:t/>
            </a:r>
            <a:endParaRPr b="1" sz="1200"/>
          </a:p>
          <a:p>
            <a:pPr indent="0" lvl="0" marL="0" rtl="0" algn="r">
              <a:spcBef>
                <a:spcPts val="1600"/>
              </a:spcBef>
              <a:spcAft>
                <a:spcPts val="0"/>
              </a:spcAft>
              <a:buNone/>
            </a:pPr>
            <a:r>
              <a:t/>
            </a:r>
            <a:endParaRPr b="1" sz="1200"/>
          </a:p>
          <a:p>
            <a:pPr indent="0" lvl="0" marL="0" rtl="0" algn="r">
              <a:spcBef>
                <a:spcPts val="1600"/>
              </a:spcBef>
              <a:spcAft>
                <a:spcPts val="0"/>
              </a:spcAft>
              <a:buNone/>
            </a:pPr>
            <a:r>
              <a:t/>
            </a:r>
            <a:endParaRPr b="1" sz="1200"/>
          </a:p>
          <a:p>
            <a:pPr indent="0" lvl="0" marL="0" rtl="0" algn="r">
              <a:spcBef>
                <a:spcPts val="1600"/>
              </a:spcBef>
              <a:spcAft>
                <a:spcPts val="0"/>
              </a:spcAft>
              <a:buNone/>
            </a:pPr>
            <a:r>
              <a:rPr lang="fr" sz="1100">
                <a:solidFill>
                  <a:srgbClr val="545454"/>
                </a:solidFill>
                <a:highlight>
                  <a:srgbClr val="FFFFFF"/>
                </a:highlight>
                <a:latin typeface="Arial"/>
                <a:ea typeface="Arial"/>
                <a:cs typeface="Arial"/>
                <a:sym typeface="Arial"/>
              </a:rPr>
              <a:t>© INREV - May 2019</a:t>
            </a:r>
            <a:endParaRPr sz="1100">
              <a:solidFill>
                <a:srgbClr val="545454"/>
              </a:solidFill>
              <a:highlight>
                <a:srgbClr val="FFFFFF"/>
              </a:highlight>
              <a:latin typeface="Arial"/>
              <a:ea typeface="Arial"/>
              <a:cs typeface="Arial"/>
              <a:sym typeface="Arial"/>
            </a:endParaRPr>
          </a:p>
          <a:p>
            <a:pPr indent="0" lvl="0" marL="0" rtl="0" algn="r">
              <a:spcBef>
                <a:spcPts val="1600"/>
              </a:spcBef>
              <a:spcAft>
                <a:spcPts val="0"/>
              </a:spcAft>
              <a:buNone/>
            </a:pPr>
            <a:r>
              <a:t/>
            </a:r>
            <a:endParaRPr sz="1100">
              <a:solidFill>
                <a:srgbClr val="545454"/>
              </a:solidFill>
              <a:highlight>
                <a:srgbClr val="FFFFFF"/>
              </a:highlight>
              <a:latin typeface="Arial"/>
              <a:ea typeface="Arial"/>
              <a:cs typeface="Arial"/>
              <a:sym typeface="Arial"/>
            </a:endParaRPr>
          </a:p>
          <a:p>
            <a:pPr indent="0" lvl="0" marL="0" rtl="0" algn="r">
              <a:spcBef>
                <a:spcPts val="1600"/>
              </a:spcBef>
              <a:spcAft>
                <a:spcPts val="1600"/>
              </a:spcAft>
              <a:buNone/>
            </a:pPr>
            <a:r>
              <a:t/>
            </a:r>
            <a:endParaRPr sz="1200"/>
          </a:p>
        </p:txBody>
      </p:sp>
      <p:pic>
        <p:nvPicPr>
          <p:cNvPr id="195" name="Google Shape;195;p30"/>
          <p:cNvPicPr preferRelativeResize="0"/>
          <p:nvPr/>
        </p:nvPicPr>
        <p:blipFill>
          <a:blip r:embed="rId4">
            <a:alphaModFix/>
          </a:blip>
          <a:stretch>
            <a:fillRect/>
          </a:stretch>
        </p:blipFill>
        <p:spPr>
          <a:xfrm>
            <a:off x="324425" y="5649595"/>
            <a:ext cx="1197014" cy="376911"/>
          </a:xfrm>
          <a:prstGeom prst="rect">
            <a:avLst/>
          </a:prstGeom>
          <a:noFill/>
          <a:ln>
            <a:noFill/>
          </a:ln>
        </p:spPr>
      </p:pic>
      <p:pic>
        <p:nvPicPr>
          <p:cNvPr id="196" name="Google Shape;196;p30"/>
          <p:cNvPicPr preferRelativeResize="0"/>
          <p:nvPr/>
        </p:nvPicPr>
        <p:blipFill>
          <a:blip r:embed="rId5">
            <a:alphaModFix/>
          </a:blip>
          <a:stretch>
            <a:fillRect/>
          </a:stretch>
        </p:blipFill>
        <p:spPr>
          <a:xfrm>
            <a:off x="324425" y="3776775"/>
            <a:ext cx="1788649" cy="647225"/>
          </a:xfrm>
          <a:prstGeom prst="rect">
            <a:avLst/>
          </a:prstGeom>
          <a:noFill/>
          <a:ln>
            <a:noFill/>
          </a:ln>
        </p:spPr>
      </p:pic>
      <p:pic>
        <p:nvPicPr>
          <p:cNvPr id="197" name="Google Shape;197;p30"/>
          <p:cNvPicPr preferRelativeResize="0"/>
          <p:nvPr/>
        </p:nvPicPr>
        <p:blipFill>
          <a:blip r:embed="rId6">
            <a:alphaModFix/>
          </a:blip>
          <a:stretch>
            <a:fillRect/>
          </a:stretch>
        </p:blipFill>
        <p:spPr>
          <a:xfrm>
            <a:off x="400625" y="6867726"/>
            <a:ext cx="643326" cy="381630"/>
          </a:xfrm>
          <a:prstGeom prst="rect">
            <a:avLst/>
          </a:prstGeom>
          <a:noFill/>
          <a:ln>
            <a:noFill/>
          </a:ln>
        </p:spPr>
      </p:pic>
      <p:pic>
        <p:nvPicPr>
          <p:cNvPr id="198" name="Google Shape;198;p30"/>
          <p:cNvPicPr preferRelativeResize="0"/>
          <p:nvPr/>
        </p:nvPicPr>
        <p:blipFill>
          <a:blip r:embed="rId7">
            <a:alphaModFix/>
          </a:blip>
          <a:stretch>
            <a:fillRect/>
          </a:stretch>
        </p:blipFill>
        <p:spPr>
          <a:xfrm>
            <a:off x="1719565" y="5615230"/>
            <a:ext cx="1597825" cy="445642"/>
          </a:xfrm>
          <a:prstGeom prst="rect">
            <a:avLst/>
          </a:prstGeom>
          <a:noFill/>
          <a:ln>
            <a:noFill/>
          </a:ln>
        </p:spPr>
      </p:pic>
      <p:pic>
        <p:nvPicPr>
          <p:cNvPr id="199" name="Google Shape;199;p30"/>
          <p:cNvPicPr preferRelativeResize="0"/>
          <p:nvPr/>
        </p:nvPicPr>
        <p:blipFill>
          <a:blip r:embed="rId8">
            <a:alphaModFix/>
          </a:blip>
          <a:stretch>
            <a:fillRect/>
          </a:stretch>
        </p:blipFill>
        <p:spPr>
          <a:xfrm>
            <a:off x="1275900" y="6888006"/>
            <a:ext cx="837179" cy="341071"/>
          </a:xfrm>
          <a:prstGeom prst="rect">
            <a:avLst/>
          </a:prstGeom>
          <a:noFill/>
          <a:ln>
            <a:noFill/>
          </a:ln>
        </p:spPr>
      </p:pic>
      <p:pic>
        <p:nvPicPr>
          <p:cNvPr id="200" name="Google Shape;200;p30"/>
          <p:cNvPicPr preferRelativeResize="0"/>
          <p:nvPr/>
        </p:nvPicPr>
        <p:blipFill>
          <a:blip r:embed="rId9">
            <a:alphaModFix/>
          </a:blip>
          <a:stretch>
            <a:fillRect/>
          </a:stretch>
        </p:blipFill>
        <p:spPr>
          <a:xfrm>
            <a:off x="400625" y="9333772"/>
            <a:ext cx="1333725" cy="458742"/>
          </a:xfrm>
          <a:prstGeom prst="rect">
            <a:avLst/>
          </a:prstGeom>
          <a:noFill/>
          <a:ln>
            <a:noFill/>
          </a:ln>
        </p:spPr>
      </p:pic>
      <p:sp>
        <p:nvSpPr>
          <p:cNvPr id="201" name="Google Shape;201;p30"/>
          <p:cNvSpPr txBox="1"/>
          <p:nvPr>
            <p:ph type="title"/>
          </p:nvPr>
        </p:nvSpPr>
        <p:spPr>
          <a:xfrm>
            <a:off x="257691" y="1282400"/>
            <a:ext cx="6898500" cy="15339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fr" sz="4800">
                <a:solidFill>
                  <a:srgbClr val="000000"/>
                </a:solidFill>
              </a:rPr>
              <a:t>PAUSE TALKING</a:t>
            </a:r>
            <a:endParaRPr b="1" sz="4800">
              <a:solidFill>
                <a:srgbClr val="000000"/>
              </a:solidFill>
            </a:endParaRPr>
          </a:p>
          <a:p>
            <a:pPr indent="0" lvl="0" marL="0" rtl="0" algn="l">
              <a:lnSpc>
                <a:spcPct val="115000"/>
              </a:lnSpc>
              <a:spcBef>
                <a:spcPts val="0"/>
              </a:spcBef>
              <a:spcAft>
                <a:spcPts val="0"/>
              </a:spcAft>
              <a:buNone/>
            </a:pPr>
            <a:r>
              <a:rPr b="1" lang="fr" sz="4800">
                <a:solidFill>
                  <a:srgbClr val="000000"/>
                </a:solidFill>
              </a:rPr>
              <a:t>PLAY GESTURE!</a:t>
            </a:r>
            <a:endParaRPr b="1" sz="48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5"/>
          <p:cNvSpPr txBox="1"/>
          <p:nvPr>
            <p:ph type="title"/>
          </p:nvPr>
        </p:nvSpPr>
        <p:spPr>
          <a:xfrm>
            <a:off x="257691" y="1282400"/>
            <a:ext cx="6898500" cy="15339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fr" sz="4800">
                <a:solidFill>
                  <a:srgbClr val="000000"/>
                </a:solidFill>
              </a:rPr>
              <a:t>PAUSE TALKING</a:t>
            </a:r>
            <a:endParaRPr b="1" sz="4800">
              <a:solidFill>
                <a:srgbClr val="000000"/>
              </a:solidFill>
            </a:endParaRPr>
          </a:p>
          <a:p>
            <a:pPr indent="0" lvl="0" marL="0" rtl="0" algn="l">
              <a:lnSpc>
                <a:spcPct val="115000"/>
              </a:lnSpc>
              <a:spcBef>
                <a:spcPts val="0"/>
              </a:spcBef>
              <a:spcAft>
                <a:spcPts val="0"/>
              </a:spcAft>
              <a:buNone/>
            </a:pPr>
            <a:r>
              <a:rPr b="1" lang="fr" sz="4800">
                <a:solidFill>
                  <a:srgbClr val="000000"/>
                </a:solidFill>
              </a:rPr>
              <a:t>PLAY GESTURE!</a:t>
            </a:r>
            <a:endParaRPr b="1" sz="4800">
              <a:solidFill>
                <a:srgbClr val="000000"/>
              </a:solidFill>
            </a:endParaRPr>
          </a:p>
        </p:txBody>
      </p:sp>
      <p:sp>
        <p:nvSpPr>
          <p:cNvPr id="78" name="Google Shape;78;p15"/>
          <p:cNvSpPr txBox="1"/>
          <p:nvPr>
            <p:ph idx="1" type="body"/>
          </p:nvPr>
        </p:nvSpPr>
        <p:spPr>
          <a:xfrm>
            <a:off x="257700" y="3284551"/>
            <a:ext cx="2321700" cy="677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fr">
                <a:solidFill>
                  <a:srgbClr val="000000"/>
                </a:solidFill>
              </a:rPr>
              <a:t>We propose to interactively explore what is the characteristic of gesture with digital artworks inspired by Augmented Reality, Virtual Reality and Intelligent Objects. </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rPr lang="fr">
                <a:solidFill>
                  <a:srgbClr val="000000"/>
                </a:solidFill>
              </a:rPr>
              <a:t>Human gesture raises fascinating questions: </a:t>
            </a:r>
            <a:r>
              <a:rPr b="1" lang="fr">
                <a:solidFill>
                  <a:srgbClr val="000000"/>
                </a:solidFill>
              </a:rPr>
              <a:t>How we perceive and understand the movement? How to make visible and tangible the expression, the behaviors? And what about the expressivity and the emotions in gesture?</a:t>
            </a:r>
            <a:endParaRPr b="1"/>
          </a:p>
        </p:txBody>
      </p:sp>
      <p:sp>
        <p:nvSpPr>
          <p:cNvPr id="79" name="Google Shape;79;p15"/>
          <p:cNvSpPr txBox="1"/>
          <p:nvPr>
            <p:ph idx="2" type="body"/>
          </p:nvPr>
        </p:nvSpPr>
        <p:spPr>
          <a:xfrm>
            <a:off x="2619150" y="3284551"/>
            <a:ext cx="2321700" cy="677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fr">
                <a:solidFill>
                  <a:srgbClr val="000000"/>
                </a:solidFill>
              </a:rPr>
              <a:t>In his book </a:t>
            </a:r>
            <a:r>
              <a:rPr i="1" lang="fr">
                <a:solidFill>
                  <a:srgbClr val="000000"/>
                </a:solidFill>
              </a:rPr>
              <a:t>Mind’s Eye</a:t>
            </a:r>
            <a:r>
              <a:rPr lang="fr">
                <a:solidFill>
                  <a:srgbClr val="000000"/>
                </a:solidFill>
              </a:rPr>
              <a:t>, Oliver Sacks explores the fundamental facets of human experience, how we represent the world internally when our eyes are closed, and the remarkable, unpredictable strategies that our brains find new ways of perceiving that create worlds as complete and rich as the no-longer-visible world. </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rPr lang="fr">
                <a:solidFill>
                  <a:srgbClr val="000000"/>
                </a:solidFill>
              </a:rPr>
              <a:t>Maurice Merleau-Ponty in the </a:t>
            </a:r>
            <a:r>
              <a:rPr i="1" lang="fr">
                <a:solidFill>
                  <a:srgbClr val="000000"/>
                </a:solidFill>
              </a:rPr>
              <a:t>Eye &amp; Mind</a:t>
            </a:r>
            <a:r>
              <a:rPr lang="fr">
                <a:solidFill>
                  <a:srgbClr val="000000"/>
                </a:solidFill>
              </a:rPr>
              <a:t> examines how art, specifically painting, displays the act of viewing the world with openness and immersion that is more truly representative of the continuum of existence.</a:t>
            </a:r>
            <a:endParaRPr>
              <a:solidFill>
                <a:srgbClr val="000000"/>
              </a:solidFill>
            </a:endParaRPr>
          </a:p>
        </p:txBody>
      </p:sp>
      <p:sp>
        <p:nvSpPr>
          <p:cNvPr id="80" name="Google Shape;80;p15"/>
          <p:cNvSpPr txBox="1"/>
          <p:nvPr>
            <p:ph idx="3" type="body"/>
          </p:nvPr>
        </p:nvSpPr>
        <p:spPr>
          <a:xfrm>
            <a:off x="4980600" y="3284551"/>
            <a:ext cx="2321700" cy="677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fr">
                <a:solidFill>
                  <a:srgbClr val="000000"/>
                </a:solidFill>
              </a:rPr>
              <a:t>As humans, we use gesture to both to perceive and to act and real-time technologies now allow to reflect this aspect more and more.</a:t>
            </a:r>
            <a:endParaRPr>
              <a:solidFill>
                <a:srgbClr val="000000"/>
              </a:solidFill>
            </a:endParaRPr>
          </a:p>
          <a:p>
            <a:pPr indent="0" lvl="0" marL="0" rtl="0" algn="just">
              <a:spcBef>
                <a:spcPts val="0"/>
              </a:spcBef>
              <a:spcAft>
                <a:spcPts val="0"/>
              </a:spcAft>
              <a:buNone/>
            </a:pPr>
            <a:r>
              <a:t/>
            </a:r>
            <a:endParaRPr>
              <a:solidFill>
                <a:srgbClr val="000000"/>
              </a:solidFill>
            </a:endParaRPr>
          </a:p>
          <a:p>
            <a:pPr indent="0" lvl="0" marL="0" rtl="0" algn="just">
              <a:spcBef>
                <a:spcPts val="0"/>
              </a:spcBef>
              <a:spcAft>
                <a:spcPts val="0"/>
              </a:spcAft>
              <a:buNone/>
            </a:pPr>
            <a:r>
              <a:rPr b="1" lang="fr">
                <a:solidFill>
                  <a:srgbClr val="000000"/>
                </a:solidFill>
              </a:rPr>
              <a:t>The artworks presented in the exhibition </a:t>
            </a:r>
            <a:r>
              <a:rPr b="1" i="1" lang="fr">
                <a:solidFill>
                  <a:srgbClr val="000000"/>
                </a:solidFill>
              </a:rPr>
              <a:t>Pause Talking, Play Gesture! </a:t>
            </a:r>
            <a:r>
              <a:rPr b="1" lang="fr">
                <a:solidFill>
                  <a:srgbClr val="000000"/>
                </a:solidFill>
              </a:rPr>
              <a:t>are designed to experiment this reflection, participants are invited to experience, to exchange, to interact and to engage in their inner world of gestures.</a:t>
            </a:r>
            <a:endParaRPr b="1"/>
          </a:p>
          <a:p>
            <a:pPr indent="0" lvl="0" marL="0" rtl="0" algn="just">
              <a:spcBef>
                <a:spcPts val="0"/>
              </a:spcBef>
              <a:spcAft>
                <a:spcPts val="1600"/>
              </a:spcAft>
              <a:buNone/>
            </a:pPr>
            <a:r>
              <a:t/>
            </a: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7"/>
          <p:cNvSpPr txBox="1"/>
          <p:nvPr>
            <p:ph type="title"/>
          </p:nvPr>
        </p:nvSpPr>
        <p:spPr>
          <a:xfrm>
            <a:off x="257691" y="1282400"/>
            <a:ext cx="6898500" cy="15339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fr" sz="4800">
                <a:solidFill>
                  <a:srgbClr val="000000"/>
                </a:solidFill>
              </a:rPr>
              <a:t>ARTWORKS</a:t>
            </a:r>
            <a:endParaRPr b="1" sz="4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8"/>
          <p:cNvSpPr txBox="1"/>
          <p:nvPr>
            <p:ph type="title"/>
          </p:nvPr>
        </p:nvSpPr>
        <p:spPr>
          <a:xfrm>
            <a:off x="257705" y="756080"/>
            <a:ext cx="7044600" cy="148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Artworks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5" name="Google Shape;95;p18"/>
          <p:cNvSpPr txBox="1"/>
          <p:nvPr>
            <p:ph idx="1" type="body"/>
          </p:nvPr>
        </p:nvSpPr>
        <p:spPr>
          <a:xfrm>
            <a:off x="257705" y="2981342"/>
            <a:ext cx="3306900" cy="629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fr" sz="6000"/>
              <a:t>IVAPA</a:t>
            </a:r>
            <a:endParaRPr b="1" sz="6000"/>
          </a:p>
          <a:p>
            <a:pPr indent="0" lvl="0" marL="0" rtl="0" algn="just">
              <a:spcBef>
                <a:spcPts val="1600"/>
              </a:spcBef>
              <a:spcAft>
                <a:spcPts val="0"/>
              </a:spcAft>
              <a:buNone/>
            </a:pPr>
            <a:r>
              <a:rPr lang="fr" sz="1200"/>
              <a:t>Interactive Installation &amp; Performance – 2019</a:t>
            </a:r>
            <a:endParaRPr sz="1200"/>
          </a:p>
          <a:p>
            <a:pPr indent="0" lvl="0" marL="0" rtl="0" algn="just">
              <a:spcBef>
                <a:spcPts val="1600"/>
              </a:spcBef>
              <a:spcAft>
                <a:spcPts val="0"/>
              </a:spcAft>
              <a:buNone/>
            </a:pPr>
            <a:r>
              <a:rPr b="1" lang="fr" sz="1200"/>
              <a:t>KANELLOPOULOU Athina</a:t>
            </a:r>
            <a:endParaRPr b="1" sz="1200"/>
          </a:p>
          <a:p>
            <a:pPr indent="0" lvl="0" marL="0" rtl="0" algn="just">
              <a:spcBef>
                <a:spcPts val="1600"/>
              </a:spcBef>
              <a:spcAft>
                <a:spcPts val="0"/>
              </a:spcAft>
              <a:buNone/>
            </a:pPr>
            <a:r>
              <a:rPr b="1" lang="fr" sz="1200"/>
              <a:t>BELOMATIS Nikolaos</a:t>
            </a:r>
            <a:endParaRPr b="1" sz="1200"/>
          </a:p>
          <a:p>
            <a:pPr indent="0" lvl="0" marL="0" rtl="0" algn="just">
              <a:spcBef>
                <a:spcPts val="1600"/>
              </a:spcBef>
              <a:spcAft>
                <a:spcPts val="0"/>
              </a:spcAft>
              <a:buNone/>
            </a:pPr>
            <a:r>
              <a:t/>
            </a:r>
            <a:endParaRPr b="1" sz="1200"/>
          </a:p>
          <a:p>
            <a:pPr indent="0" lvl="0" marL="0" rtl="0" algn="just">
              <a:spcBef>
                <a:spcPts val="1600"/>
              </a:spcBef>
              <a:spcAft>
                <a:spcPts val="0"/>
              </a:spcAft>
              <a:buNone/>
            </a:pPr>
            <a:r>
              <a:t/>
            </a:r>
            <a:endParaRPr b="1" sz="1200"/>
          </a:p>
          <a:p>
            <a:pPr indent="0" lvl="0" marL="0" rtl="0" algn="just">
              <a:spcBef>
                <a:spcPts val="1600"/>
              </a:spcBef>
              <a:spcAft>
                <a:spcPts val="0"/>
              </a:spcAft>
              <a:buNone/>
            </a:pPr>
            <a:r>
              <a:t/>
            </a:r>
            <a:endParaRPr b="1" sz="1200"/>
          </a:p>
          <a:p>
            <a:pPr indent="0" lvl="0" marL="0" rtl="0" algn="just">
              <a:spcBef>
                <a:spcPts val="1600"/>
              </a:spcBef>
              <a:spcAft>
                <a:spcPts val="0"/>
              </a:spcAft>
              <a:buNone/>
            </a:pPr>
            <a:r>
              <a:t/>
            </a:r>
            <a:endParaRPr b="1" sz="1200"/>
          </a:p>
          <a:p>
            <a:pPr indent="0" lvl="0" marL="0" rtl="0" algn="just">
              <a:spcBef>
                <a:spcPts val="1600"/>
              </a:spcBef>
              <a:spcAft>
                <a:spcPts val="0"/>
              </a:spcAft>
              <a:buNone/>
            </a:pPr>
            <a:r>
              <a:t/>
            </a:r>
            <a:endParaRPr b="1" sz="1200"/>
          </a:p>
          <a:p>
            <a:pPr indent="0" lvl="0" marL="0" rtl="0" algn="just">
              <a:spcBef>
                <a:spcPts val="1600"/>
              </a:spcBef>
              <a:spcAft>
                <a:spcPts val="0"/>
              </a:spcAft>
              <a:buNone/>
            </a:pPr>
            <a:r>
              <a:t/>
            </a:r>
            <a:endParaRPr b="1" sz="1200"/>
          </a:p>
          <a:p>
            <a:pPr indent="0" lvl="0" marL="0" rtl="0" algn="just">
              <a:spcBef>
                <a:spcPts val="1600"/>
              </a:spcBef>
              <a:spcAft>
                <a:spcPts val="0"/>
              </a:spcAft>
              <a:buNone/>
            </a:pPr>
            <a:r>
              <a:t/>
            </a:r>
            <a:endParaRPr b="1" sz="1200"/>
          </a:p>
          <a:p>
            <a:pPr indent="0" lvl="0" marL="0" rtl="0" algn="just">
              <a:spcBef>
                <a:spcPts val="1600"/>
              </a:spcBef>
              <a:spcAft>
                <a:spcPts val="0"/>
              </a:spcAft>
              <a:buNone/>
            </a:pPr>
            <a:r>
              <a:t/>
            </a:r>
            <a:endParaRPr b="1" sz="1200"/>
          </a:p>
          <a:p>
            <a:pPr indent="0" lvl="0" marL="0" rtl="0" algn="just">
              <a:spcBef>
                <a:spcPts val="1600"/>
              </a:spcBef>
              <a:spcAft>
                <a:spcPts val="0"/>
              </a:spcAft>
              <a:buNone/>
            </a:pPr>
            <a:r>
              <a:t/>
            </a:r>
            <a:endParaRPr b="1" sz="1200"/>
          </a:p>
          <a:p>
            <a:pPr indent="0" lvl="0" marL="0" rtl="0" algn="just">
              <a:spcBef>
                <a:spcPts val="1600"/>
              </a:spcBef>
              <a:spcAft>
                <a:spcPts val="0"/>
              </a:spcAft>
              <a:buNone/>
            </a:pPr>
            <a:r>
              <a:rPr i="1" lang="fr" sz="1200"/>
              <a:t>Produced by</a:t>
            </a:r>
            <a:endParaRPr i="1" sz="1200"/>
          </a:p>
          <a:p>
            <a:pPr indent="0" lvl="0" marL="0" rtl="0" algn="just">
              <a:spcBef>
                <a:spcPts val="1600"/>
              </a:spcBef>
              <a:spcAft>
                <a:spcPts val="0"/>
              </a:spcAft>
              <a:buNone/>
            </a:pPr>
            <a:r>
              <a:rPr lang="fr" sz="1200"/>
              <a:t>Arts &amp; Technologies de l'Image Department</a:t>
            </a:r>
            <a:br>
              <a:rPr lang="fr" sz="1200"/>
            </a:br>
            <a:r>
              <a:rPr lang="fr" sz="1200"/>
              <a:t>University Paris 8, France</a:t>
            </a:r>
            <a:endParaRPr b="1" sz="1200"/>
          </a:p>
          <a:p>
            <a:pPr indent="0" lvl="0" marL="0" rtl="0" algn="just">
              <a:spcBef>
                <a:spcPts val="1600"/>
              </a:spcBef>
              <a:spcAft>
                <a:spcPts val="0"/>
              </a:spcAft>
              <a:buNone/>
            </a:pPr>
            <a:r>
              <a:t/>
            </a:r>
            <a:endParaRPr sz="1200"/>
          </a:p>
          <a:p>
            <a:pPr indent="0" lvl="0" marL="0" rtl="0" algn="just">
              <a:spcBef>
                <a:spcPts val="1600"/>
              </a:spcBef>
              <a:spcAft>
                <a:spcPts val="1600"/>
              </a:spcAft>
              <a:buNone/>
            </a:pPr>
            <a:r>
              <a:t/>
            </a:r>
            <a:endParaRPr sz="1200"/>
          </a:p>
        </p:txBody>
      </p:sp>
      <p:sp>
        <p:nvSpPr>
          <p:cNvPr id="96" name="Google Shape;96;p18"/>
          <p:cNvSpPr txBox="1"/>
          <p:nvPr>
            <p:ph idx="2" type="body"/>
          </p:nvPr>
        </p:nvSpPr>
        <p:spPr>
          <a:xfrm>
            <a:off x="3995291" y="2981342"/>
            <a:ext cx="3306900" cy="629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fr" sz="1200"/>
              <a:t>The International Virtual Archive of Performance Art (IVAPA) is an archive developed in a Virtual Reality environment. The purpose of this archive is to honor, to preserve, to showcase artworks and to help the audience to explore each performance and to live a relevant sensation as being in the accurate performance.</a:t>
            </a:r>
            <a:endParaRPr sz="1200"/>
          </a:p>
          <a:p>
            <a:pPr indent="0" lvl="0" marL="0" rtl="0" algn="just">
              <a:spcBef>
                <a:spcPts val="1600"/>
              </a:spcBef>
              <a:spcAft>
                <a:spcPts val="0"/>
              </a:spcAft>
              <a:buNone/>
            </a:pPr>
            <a:r>
              <a:rPr lang="fr" sz="1200"/>
              <a:t>In IVAPA, visitors are immers</a:t>
            </a:r>
            <a:r>
              <a:rPr lang="fr" sz="1200"/>
              <a:t>ing</a:t>
            </a:r>
            <a:r>
              <a:rPr lang="fr" sz="1200"/>
              <a:t> in the VR Environment of an extendable archive designed as a museum dedicated to performance art. It is an on-going project based on the concept of Representative Theory of Mind, Topoanalysis and Architecture's Data. </a:t>
            </a:r>
            <a:endParaRPr sz="1200"/>
          </a:p>
          <a:p>
            <a:pPr indent="0" lvl="0" marL="0" rtl="0" algn="just">
              <a:spcBef>
                <a:spcPts val="1600"/>
              </a:spcBef>
              <a:spcAft>
                <a:spcPts val="0"/>
              </a:spcAft>
              <a:buNone/>
            </a:pPr>
            <a:r>
              <a:rPr lang="fr" sz="1200"/>
              <a:t>"On December 2016, during International Performance Art Week of Venice, I met Stelarc and Boris Nieslony. We had some conversations during those days. Nieslony, Stelarc and I discussed about documentation and preservation of this art discipline. Stelarc just teased us, asking if it is possible to gather every documentation, especially videos, in the biggest archive of Performance Art. Nowadays, the idea could be possible in a VR Environment” - Athina Kanellopoulou</a:t>
            </a:r>
            <a:endParaRPr sz="1200"/>
          </a:p>
          <a:p>
            <a:pPr indent="0" lvl="0" marL="0" rtl="0" algn="just">
              <a:spcBef>
                <a:spcPts val="1600"/>
              </a:spcBef>
              <a:spcAft>
                <a:spcPts val="0"/>
              </a:spcAft>
              <a:buNone/>
            </a:pPr>
            <a:r>
              <a:rPr lang="fr" sz="1200"/>
              <a:t>The project is downloadable: </a:t>
            </a:r>
            <a:r>
              <a:rPr lang="fr" sz="1200" u="sng">
                <a:solidFill>
                  <a:schemeClr val="hlink"/>
                </a:solidFill>
                <a:hlinkClick r:id="rId3"/>
              </a:rPr>
              <a:t>https://athinakanellopoulo.wixsite.com/ivapa</a:t>
            </a:r>
            <a:endParaRPr sz="1200"/>
          </a:p>
          <a:p>
            <a:pPr indent="0" lvl="0" marL="0" rtl="0" algn="just">
              <a:spcBef>
                <a:spcPts val="1600"/>
              </a:spcBef>
              <a:spcAft>
                <a:spcPts val="0"/>
              </a:spcAft>
              <a:buNone/>
            </a:pPr>
            <a:r>
              <a:t/>
            </a:r>
            <a:endParaRPr sz="1200"/>
          </a:p>
          <a:p>
            <a:pPr indent="0" lvl="0" marL="0" rtl="0" algn="just">
              <a:spcBef>
                <a:spcPts val="1600"/>
              </a:spcBef>
              <a:spcAft>
                <a:spcPts val="0"/>
              </a:spcAft>
              <a:buNone/>
            </a:pPr>
            <a:r>
              <a:t/>
            </a:r>
            <a:endParaRPr sz="1200"/>
          </a:p>
          <a:p>
            <a:pPr indent="0" lvl="0" marL="0" rtl="0" algn="just">
              <a:spcBef>
                <a:spcPts val="1600"/>
              </a:spcBef>
              <a:spcAft>
                <a:spcPts val="1600"/>
              </a:spcAft>
              <a:buNone/>
            </a:pPr>
            <a:r>
              <a:t/>
            </a:r>
            <a:endParaRPr sz="1200"/>
          </a:p>
        </p:txBody>
      </p:sp>
      <p:pic>
        <p:nvPicPr>
          <p:cNvPr id="97" name="Google Shape;97;p18"/>
          <p:cNvPicPr preferRelativeResize="0"/>
          <p:nvPr/>
        </p:nvPicPr>
        <p:blipFill>
          <a:blip r:embed="rId4">
            <a:alphaModFix/>
          </a:blip>
          <a:stretch>
            <a:fillRect/>
          </a:stretch>
        </p:blipFill>
        <p:spPr>
          <a:xfrm>
            <a:off x="2860134" y="258651"/>
            <a:ext cx="4699865" cy="22904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257705" y="756080"/>
            <a:ext cx="7044600" cy="148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Artworks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3" name="Google Shape;103;p19"/>
          <p:cNvSpPr txBox="1"/>
          <p:nvPr>
            <p:ph idx="1" type="body"/>
          </p:nvPr>
        </p:nvSpPr>
        <p:spPr>
          <a:xfrm>
            <a:off x="257699" y="2981350"/>
            <a:ext cx="3870900" cy="629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fr" sz="4800"/>
              <a:t>LagaDoll</a:t>
            </a:r>
            <a:endParaRPr b="1" sz="4800"/>
          </a:p>
          <a:p>
            <a:pPr indent="0" lvl="0" marL="0" rtl="0" algn="just">
              <a:spcBef>
                <a:spcPts val="1600"/>
              </a:spcBef>
              <a:spcAft>
                <a:spcPts val="0"/>
              </a:spcAft>
              <a:buNone/>
            </a:pPr>
            <a:r>
              <a:rPr lang="fr" sz="1200"/>
              <a:t>Interactive Installation – 2019</a:t>
            </a:r>
            <a:endParaRPr sz="1200"/>
          </a:p>
          <a:p>
            <a:pPr indent="0" lvl="0" marL="0" rtl="0" algn="just">
              <a:spcBef>
                <a:spcPts val="1600"/>
              </a:spcBef>
              <a:spcAft>
                <a:spcPts val="0"/>
              </a:spcAft>
              <a:buNone/>
            </a:pPr>
            <a:r>
              <a:rPr b="1" lang="fr" sz="1200"/>
              <a:t>Juan Patricio Di BACCO</a:t>
            </a:r>
            <a:endParaRPr b="1" sz="1200"/>
          </a:p>
          <a:p>
            <a:pPr indent="0" lvl="0" marL="0" rtl="0" algn="just">
              <a:spcBef>
                <a:spcPts val="1600"/>
              </a:spcBef>
              <a:spcAft>
                <a:spcPts val="0"/>
              </a:spcAft>
              <a:buNone/>
            </a:pPr>
            <a:r>
              <a:rPr b="1" lang="fr" sz="1200"/>
              <a:t>Athina KANELLOPOULOU</a:t>
            </a:r>
            <a:endParaRPr b="1" sz="1200"/>
          </a:p>
          <a:p>
            <a:pPr indent="0" lvl="0" marL="0" rtl="0" algn="just">
              <a:spcBef>
                <a:spcPts val="1600"/>
              </a:spcBef>
              <a:spcAft>
                <a:spcPts val="0"/>
              </a:spcAft>
              <a:buNone/>
            </a:pPr>
            <a:r>
              <a:rPr b="1" lang="fr" sz="1200"/>
              <a:t>Anastasiia TERNOVA</a:t>
            </a:r>
            <a:endParaRPr b="1" sz="1200"/>
          </a:p>
          <a:p>
            <a:pPr indent="0" lvl="0" marL="0" rtl="0" algn="just">
              <a:spcBef>
                <a:spcPts val="1600"/>
              </a:spcBef>
              <a:spcAft>
                <a:spcPts val="0"/>
              </a:spcAft>
              <a:buNone/>
            </a:pPr>
            <a:r>
              <a:rPr b="1" lang="fr" sz="1200"/>
              <a:t>Yorgos TSAMPOUNARIS</a:t>
            </a:r>
            <a:endParaRPr b="1" sz="1200"/>
          </a:p>
          <a:p>
            <a:pPr indent="0" lvl="0" marL="0" rtl="0" algn="just">
              <a:spcBef>
                <a:spcPts val="1600"/>
              </a:spcBef>
              <a:spcAft>
                <a:spcPts val="0"/>
              </a:spcAft>
              <a:buNone/>
            </a:pPr>
            <a:r>
              <a:rPr b="1" lang="fr" sz="1200"/>
              <a:t>Eva ZHU </a:t>
            </a:r>
            <a:endParaRPr b="1" sz="1200"/>
          </a:p>
          <a:p>
            <a:pPr indent="0" lvl="0" marL="0" rtl="0" algn="just">
              <a:spcBef>
                <a:spcPts val="1600"/>
              </a:spcBef>
              <a:spcAft>
                <a:spcPts val="0"/>
              </a:spcAft>
              <a:buNone/>
            </a:pPr>
            <a:r>
              <a:t/>
            </a:r>
            <a:endParaRPr sz="1200"/>
          </a:p>
          <a:p>
            <a:pPr indent="0" lvl="0" marL="0" rtl="0" algn="just">
              <a:spcBef>
                <a:spcPts val="1600"/>
              </a:spcBef>
              <a:spcAft>
                <a:spcPts val="0"/>
              </a:spcAft>
              <a:buNone/>
            </a:pPr>
            <a:r>
              <a:rPr i="1" lang="fr" sz="1200"/>
              <a:t>@nimat workshop-laboratory Supervised by</a:t>
            </a:r>
            <a:endParaRPr i="1" sz="1200"/>
          </a:p>
          <a:p>
            <a:pPr indent="0" lvl="0" marL="0" rtl="0" algn="just">
              <a:spcBef>
                <a:spcPts val="1600"/>
              </a:spcBef>
              <a:spcAft>
                <a:spcPts val="0"/>
              </a:spcAft>
              <a:buNone/>
            </a:pPr>
            <a:r>
              <a:rPr lang="fr" sz="1200"/>
              <a:t>Vincent MEYRUEIS</a:t>
            </a:r>
            <a:endParaRPr sz="1200"/>
          </a:p>
          <a:p>
            <a:pPr indent="0" lvl="0" marL="0" rtl="0" algn="just">
              <a:spcBef>
                <a:spcPts val="1600"/>
              </a:spcBef>
              <a:spcAft>
                <a:spcPts val="0"/>
              </a:spcAft>
              <a:buNone/>
            </a:pPr>
            <a:r>
              <a:rPr lang="fr" sz="1200"/>
              <a:t>Jean-François JEGO</a:t>
            </a:r>
            <a:endParaRPr sz="1200"/>
          </a:p>
          <a:p>
            <a:pPr indent="0" lvl="0" marL="0" rtl="0" algn="just">
              <a:spcBef>
                <a:spcPts val="1600"/>
              </a:spcBef>
              <a:spcAft>
                <a:spcPts val="0"/>
              </a:spcAft>
              <a:buNone/>
            </a:pPr>
            <a:r>
              <a:rPr lang="fr" sz="1200"/>
              <a:t>Chu-Yin CHEN</a:t>
            </a:r>
            <a:endParaRPr sz="1200"/>
          </a:p>
          <a:p>
            <a:pPr indent="0" lvl="0" marL="0" rtl="0" algn="just">
              <a:spcBef>
                <a:spcPts val="1600"/>
              </a:spcBef>
              <a:spcAft>
                <a:spcPts val="0"/>
              </a:spcAft>
              <a:buNone/>
            </a:pPr>
            <a:r>
              <a:t/>
            </a:r>
            <a:endParaRPr i="1" sz="1200"/>
          </a:p>
          <a:p>
            <a:pPr indent="0" lvl="0" marL="0" rtl="0" algn="just">
              <a:spcBef>
                <a:spcPts val="1600"/>
              </a:spcBef>
              <a:spcAft>
                <a:spcPts val="0"/>
              </a:spcAft>
              <a:buNone/>
            </a:pPr>
            <a:r>
              <a:rPr i="1" lang="fr" sz="1200"/>
              <a:t>Produced by</a:t>
            </a:r>
            <a:endParaRPr i="1" sz="1200"/>
          </a:p>
          <a:p>
            <a:pPr indent="0" lvl="0" marL="0" rtl="0" algn="just">
              <a:spcBef>
                <a:spcPts val="1600"/>
              </a:spcBef>
              <a:spcAft>
                <a:spcPts val="0"/>
              </a:spcAft>
              <a:buNone/>
            </a:pPr>
            <a:r>
              <a:rPr lang="fr" sz="1200"/>
              <a:t>Idefi-CREATIC at the ATI Department</a:t>
            </a:r>
            <a:br>
              <a:rPr lang="fr" sz="1200"/>
            </a:br>
            <a:r>
              <a:rPr lang="fr" sz="1200"/>
              <a:t>University Paris 8, France</a:t>
            </a:r>
            <a:endParaRPr sz="1200"/>
          </a:p>
          <a:p>
            <a:pPr indent="0" lvl="0" marL="0" rtl="0" algn="just">
              <a:spcBef>
                <a:spcPts val="1600"/>
              </a:spcBef>
              <a:spcAft>
                <a:spcPts val="0"/>
              </a:spcAft>
              <a:buNone/>
            </a:pPr>
            <a:r>
              <a:t/>
            </a:r>
            <a:endParaRPr sz="1200"/>
          </a:p>
          <a:p>
            <a:pPr indent="0" lvl="0" marL="0" rtl="0" algn="just">
              <a:spcBef>
                <a:spcPts val="1600"/>
              </a:spcBef>
              <a:spcAft>
                <a:spcPts val="1600"/>
              </a:spcAft>
              <a:buNone/>
            </a:pPr>
            <a:r>
              <a:t/>
            </a:r>
            <a:endParaRPr sz="1200"/>
          </a:p>
        </p:txBody>
      </p:sp>
      <p:sp>
        <p:nvSpPr>
          <p:cNvPr id="104" name="Google Shape;104;p19"/>
          <p:cNvSpPr txBox="1"/>
          <p:nvPr>
            <p:ph idx="2" type="body"/>
          </p:nvPr>
        </p:nvSpPr>
        <p:spPr>
          <a:xfrm>
            <a:off x="3995291" y="2981342"/>
            <a:ext cx="3306900" cy="629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fr" sz="1200"/>
              <a:t>This artwork is the result of workshop-laboratory call “@nimat” proposed in the framework of the IDEFI CréaTIC which aims at supporting innovative educational projects. This workshop-laboratory was led by the Arts et Technologies de l’Image Department of the Paris 8 University and was aimed at exploring research-creation of gesture and embodiment. This year's theme was formulated as a question: "what a body can do?" and proposed to a group of students with heterogeneous skills from different master's courses.</a:t>
            </a:r>
            <a:endParaRPr sz="1200"/>
          </a:p>
          <a:p>
            <a:pPr indent="0" lvl="0" marL="0" rtl="0" algn="just">
              <a:spcBef>
                <a:spcPts val="1600"/>
              </a:spcBef>
              <a:spcAft>
                <a:spcPts val="0"/>
              </a:spcAft>
              <a:buNone/>
            </a:pPr>
            <a:r>
              <a:rPr lang="fr" sz="1200"/>
              <a:t>Thus, an interactive experience was developed by the students to answer this question with a digital art creation. To do so, they connect real and virtual contents by the hybridization of internet of things IOT technologies, real-time 3D engine and the immersive device. They proposed an interactive experience based on a ragdoll puppet which allows the spectator to interact with their virtual counterpart. The ragdoll is equipped with a number of sensors and actuators which allow to question the empathic relationship between virtual and real through the manipulation of accessories that gives the illusion of life.</a:t>
            </a:r>
            <a:endParaRPr sz="1200"/>
          </a:p>
          <a:p>
            <a:pPr indent="0" lvl="0" marL="0" rtl="0" algn="just">
              <a:spcBef>
                <a:spcPts val="1600"/>
              </a:spcBef>
              <a:spcAft>
                <a:spcPts val="0"/>
              </a:spcAft>
              <a:buNone/>
            </a:pPr>
            <a:r>
              <a:t/>
            </a:r>
            <a:endParaRPr sz="1200"/>
          </a:p>
          <a:p>
            <a:pPr indent="0" lvl="0" marL="0" rtl="0" algn="just">
              <a:spcBef>
                <a:spcPts val="1600"/>
              </a:spcBef>
              <a:spcAft>
                <a:spcPts val="1600"/>
              </a:spcAft>
              <a:buNone/>
            </a:pPr>
            <a:r>
              <a:t/>
            </a:r>
            <a:endParaRPr sz="1200"/>
          </a:p>
        </p:txBody>
      </p:sp>
      <p:pic>
        <p:nvPicPr>
          <p:cNvPr id="105" name="Google Shape;105;p19"/>
          <p:cNvPicPr preferRelativeResize="0"/>
          <p:nvPr/>
        </p:nvPicPr>
        <p:blipFill>
          <a:blip r:embed="rId3">
            <a:alphaModFix/>
          </a:blip>
          <a:stretch>
            <a:fillRect/>
          </a:stretch>
        </p:blipFill>
        <p:spPr>
          <a:xfrm>
            <a:off x="2869852" y="258651"/>
            <a:ext cx="4690148" cy="2290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257705" y="756080"/>
            <a:ext cx="7044600" cy="148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Artworks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1" name="Google Shape;111;p20"/>
          <p:cNvSpPr txBox="1"/>
          <p:nvPr>
            <p:ph idx="1" type="body"/>
          </p:nvPr>
        </p:nvSpPr>
        <p:spPr>
          <a:xfrm>
            <a:off x="257705" y="2981342"/>
            <a:ext cx="3306900" cy="629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fr" sz="6000"/>
              <a:t>Sceno-</a:t>
            </a:r>
            <a:br>
              <a:rPr b="1" lang="fr" sz="6000"/>
            </a:br>
            <a:r>
              <a:rPr b="1" lang="fr" sz="6000"/>
              <a:t>graffeur</a:t>
            </a:r>
            <a:endParaRPr b="1" sz="6000"/>
          </a:p>
          <a:p>
            <a:pPr indent="0" lvl="0" marL="0" rtl="0" algn="just">
              <a:spcBef>
                <a:spcPts val="1600"/>
              </a:spcBef>
              <a:spcAft>
                <a:spcPts val="0"/>
              </a:spcAft>
              <a:buNone/>
            </a:pPr>
            <a:r>
              <a:rPr lang="fr" sz="1200"/>
              <a:t>Interactive Installation – 2018</a:t>
            </a:r>
            <a:endParaRPr sz="1200"/>
          </a:p>
          <a:p>
            <a:pPr indent="0" lvl="0" marL="0" rtl="0" algn="just">
              <a:spcBef>
                <a:spcPts val="1600"/>
              </a:spcBef>
              <a:spcAft>
                <a:spcPts val="0"/>
              </a:spcAft>
              <a:buNone/>
            </a:pPr>
            <a:r>
              <a:rPr b="1" lang="fr" sz="1200"/>
              <a:t>Guillaume Bertinet</a:t>
            </a:r>
            <a:endParaRPr b="1" sz="1200"/>
          </a:p>
          <a:p>
            <a:pPr indent="0" lvl="0" marL="0" rtl="0" algn="just">
              <a:spcBef>
                <a:spcPts val="1600"/>
              </a:spcBef>
              <a:spcAft>
                <a:spcPts val="0"/>
              </a:spcAft>
              <a:buNone/>
            </a:pPr>
            <a:r>
              <a:rPr b="1" lang="fr" sz="1200"/>
              <a:t>Judith Guez</a:t>
            </a:r>
            <a:endParaRPr b="1" sz="1200"/>
          </a:p>
          <a:p>
            <a:pPr indent="0" lvl="0" marL="0" rtl="0" algn="just">
              <a:spcBef>
                <a:spcPts val="1600"/>
              </a:spcBef>
              <a:spcAft>
                <a:spcPts val="0"/>
              </a:spcAft>
              <a:buNone/>
            </a:pPr>
            <a:r>
              <a:rPr b="1" lang="fr" sz="1200"/>
              <a:t>Jean-François Jégo</a:t>
            </a:r>
            <a:endParaRPr b="1" sz="1200"/>
          </a:p>
          <a:p>
            <a:pPr indent="0" lvl="0" marL="0" rtl="0" algn="just">
              <a:spcBef>
                <a:spcPts val="1600"/>
              </a:spcBef>
              <a:spcAft>
                <a:spcPts val="0"/>
              </a:spcAft>
              <a:buNone/>
            </a:pPr>
            <a:r>
              <a:t/>
            </a:r>
            <a:endParaRPr b="1" sz="1200"/>
          </a:p>
          <a:p>
            <a:pPr indent="0" lvl="0" marL="0" rtl="0" algn="just">
              <a:spcBef>
                <a:spcPts val="1600"/>
              </a:spcBef>
              <a:spcAft>
                <a:spcPts val="0"/>
              </a:spcAft>
              <a:buNone/>
            </a:pPr>
            <a:r>
              <a:t/>
            </a:r>
            <a:endParaRPr b="1" sz="1200"/>
          </a:p>
          <a:p>
            <a:pPr indent="0" lvl="0" marL="0" rtl="0" algn="just">
              <a:spcBef>
                <a:spcPts val="1600"/>
              </a:spcBef>
              <a:spcAft>
                <a:spcPts val="0"/>
              </a:spcAft>
              <a:buNone/>
            </a:pPr>
            <a:r>
              <a:t/>
            </a:r>
            <a:endParaRPr b="1" sz="1200"/>
          </a:p>
          <a:p>
            <a:pPr indent="0" lvl="0" marL="0" rtl="0" algn="just">
              <a:spcBef>
                <a:spcPts val="1600"/>
              </a:spcBef>
              <a:spcAft>
                <a:spcPts val="0"/>
              </a:spcAft>
              <a:buNone/>
            </a:pPr>
            <a:r>
              <a:t/>
            </a:r>
            <a:endParaRPr b="1" sz="1200"/>
          </a:p>
          <a:p>
            <a:pPr indent="0" lvl="0" marL="0" rtl="0" algn="just">
              <a:spcBef>
                <a:spcPts val="1600"/>
              </a:spcBef>
              <a:spcAft>
                <a:spcPts val="0"/>
              </a:spcAft>
              <a:buNone/>
            </a:pPr>
            <a:r>
              <a:t/>
            </a:r>
            <a:endParaRPr b="1" sz="1200"/>
          </a:p>
          <a:p>
            <a:pPr indent="0" lvl="0" marL="0" rtl="0" algn="just">
              <a:spcBef>
                <a:spcPts val="1600"/>
              </a:spcBef>
              <a:spcAft>
                <a:spcPts val="0"/>
              </a:spcAft>
              <a:buNone/>
            </a:pPr>
            <a:r>
              <a:t/>
            </a:r>
            <a:endParaRPr b="1" sz="1200"/>
          </a:p>
          <a:p>
            <a:pPr indent="0" lvl="0" marL="0" rtl="0" algn="just">
              <a:spcBef>
                <a:spcPts val="1600"/>
              </a:spcBef>
              <a:spcAft>
                <a:spcPts val="0"/>
              </a:spcAft>
              <a:buNone/>
            </a:pPr>
            <a:r>
              <a:rPr i="1" lang="fr" sz="1200"/>
              <a:t>Produced by</a:t>
            </a:r>
            <a:endParaRPr i="1" sz="1200"/>
          </a:p>
          <a:p>
            <a:pPr indent="0" lvl="0" marL="0" rtl="0" algn="just">
              <a:spcBef>
                <a:spcPts val="1600"/>
              </a:spcBef>
              <a:spcAft>
                <a:spcPts val="0"/>
              </a:spcAft>
              <a:buNone/>
            </a:pPr>
            <a:r>
              <a:rPr lang="fr" sz="1200"/>
              <a:t>VRAC Collective, France</a:t>
            </a:r>
            <a:endParaRPr sz="1200"/>
          </a:p>
          <a:p>
            <a:pPr indent="0" lvl="0" marL="0" rtl="0" algn="just">
              <a:spcBef>
                <a:spcPts val="1600"/>
              </a:spcBef>
              <a:spcAft>
                <a:spcPts val="0"/>
              </a:spcAft>
              <a:buNone/>
            </a:pPr>
            <a:r>
              <a:t/>
            </a:r>
            <a:endParaRPr sz="1200"/>
          </a:p>
          <a:p>
            <a:pPr indent="0" lvl="0" marL="0" rtl="0" algn="just">
              <a:spcBef>
                <a:spcPts val="1600"/>
              </a:spcBef>
              <a:spcAft>
                <a:spcPts val="0"/>
              </a:spcAft>
              <a:buNone/>
            </a:pPr>
            <a:r>
              <a:t/>
            </a:r>
            <a:endParaRPr sz="1200"/>
          </a:p>
          <a:p>
            <a:pPr indent="0" lvl="0" marL="0" rtl="0" algn="just">
              <a:spcBef>
                <a:spcPts val="1600"/>
              </a:spcBef>
              <a:spcAft>
                <a:spcPts val="1600"/>
              </a:spcAft>
              <a:buNone/>
            </a:pPr>
            <a:r>
              <a:t/>
            </a:r>
            <a:endParaRPr sz="1200"/>
          </a:p>
        </p:txBody>
      </p:sp>
      <p:sp>
        <p:nvSpPr>
          <p:cNvPr id="112" name="Google Shape;112;p20"/>
          <p:cNvSpPr txBox="1"/>
          <p:nvPr>
            <p:ph idx="2" type="body"/>
          </p:nvPr>
        </p:nvSpPr>
        <p:spPr>
          <a:xfrm>
            <a:off x="3995291" y="2981342"/>
            <a:ext cx="3306900" cy="629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fr" sz="1200"/>
              <a:t>Digital painting tool, the Scenograffeur invites spectators to freely draw with light graph of the exhibition space. This virtual and real time painting tool has multiple use cases and propose to enhance performances with interactive visuals, in the hands of the VRAC collective, or of the spectators.</a:t>
            </a:r>
            <a:endParaRPr sz="1200"/>
          </a:p>
          <a:p>
            <a:pPr indent="0" lvl="0" marL="0" rtl="0" algn="just">
              <a:spcBef>
                <a:spcPts val="1600"/>
              </a:spcBef>
              <a:spcAft>
                <a:spcPts val="0"/>
              </a:spcAft>
              <a:buNone/>
            </a:pPr>
            <a:r>
              <a:rPr lang="fr" sz="1200"/>
              <a:t>Spectators are allowed to participate in the exhibition’s scenography using a tablet allowing evolving graphic expressions, which leave room for creativity. The body version of the Scenograffeur is painting tool engaging the body. It allows to transpose and to increase the gestures of the spectator playing with traces and imprints that follow his movements.</a:t>
            </a:r>
            <a:endParaRPr sz="1200"/>
          </a:p>
          <a:p>
            <a:pPr indent="0" lvl="0" marL="0" rtl="0" algn="just">
              <a:spcBef>
                <a:spcPts val="1600"/>
              </a:spcBef>
              <a:spcAft>
                <a:spcPts val="0"/>
              </a:spcAft>
              <a:buNone/>
            </a:pPr>
            <a:r>
              <a:rPr lang="fr" sz="1200"/>
              <a:t>These lightpaintings can be video projected on the environment or on the spectator’s own body using interactive videomapping.</a:t>
            </a:r>
            <a:endParaRPr sz="1200"/>
          </a:p>
          <a:p>
            <a:pPr indent="0" lvl="0" marL="0" rtl="0" algn="just">
              <a:spcBef>
                <a:spcPts val="1600"/>
              </a:spcBef>
              <a:spcAft>
                <a:spcPts val="1600"/>
              </a:spcAft>
              <a:buNone/>
            </a:pPr>
            <a:r>
              <a:t/>
            </a:r>
            <a:endParaRPr sz="1200"/>
          </a:p>
        </p:txBody>
      </p:sp>
      <p:pic>
        <p:nvPicPr>
          <p:cNvPr id="113" name="Google Shape;113;p20"/>
          <p:cNvPicPr preferRelativeResize="0"/>
          <p:nvPr/>
        </p:nvPicPr>
        <p:blipFill>
          <a:blip r:embed="rId3">
            <a:alphaModFix/>
          </a:blip>
          <a:stretch>
            <a:fillRect/>
          </a:stretch>
        </p:blipFill>
        <p:spPr>
          <a:xfrm>
            <a:off x="2855950" y="258655"/>
            <a:ext cx="4704049" cy="22903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257705" y="756080"/>
            <a:ext cx="7044600" cy="148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Artworks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9" name="Google Shape;119;p21"/>
          <p:cNvSpPr txBox="1"/>
          <p:nvPr>
            <p:ph idx="1" type="body"/>
          </p:nvPr>
        </p:nvSpPr>
        <p:spPr>
          <a:xfrm>
            <a:off x="257699" y="2981350"/>
            <a:ext cx="3737700" cy="629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fr" sz="6000"/>
              <a:t>Typannot</a:t>
            </a:r>
            <a:endParaRPr b="1" sz="6000"/>
          </a:p>
          <a:p>
            <a:pPr indent="0" lvl="0" marL="0" rtl="0" algn="just">
              <a:spcBef>
                <a:spcPts val="1600"/>
              </a:spcBef>
              <a:spcAft>
                <a:spcPts val="0"/>
              </a:spcAft>
              <a:buNone/>
            </a:pPr>
            <a:r>
              <a:rPr lang="fr" sz="1200"/>
              <a:t>Interactive Installation – 2017</a:t>
            </a:r>
            <a:endParaRPr sz="1200"/>
          </a:p>
          <a:p>
            <a:pPr indent="0" lvl="0" marL="0" rtl="0" algn="just">
              <a:spcBef>
                <a:spcPts val="1600"/>
              </a:spcBef>
              <a:spcAft>
                <a:spcPts val="0"/>
              </a:spcAft>
              <a:buNone/>
            </a:pPr>
            <a:r>
              <a:rPr b="1" lang="fr" sz="1200"/>
              <a:t>Patrick DOAN</a:t>
            </a:r>
            <a:endParaRPr b="1" sz="1200"/>
          </a:p>
          <a:p>
            <a:pPr indent="0" lvl="0" marL="0" rtl="0" algn="just">
              <a:spcBef>
                <a:spcPts val="1600"/>
              </a:spcBef>
              <a:spcAft>
                <a:spcPts val="0"/>
              </a:spcAft>
              <a:buNone/>
            </a:pPr>
            <a:r>
              <a:rPr b="1" lang="fr" sz="1200"/>
              <a:t>Dominique BOUTET</a:t>
            </a:r>
            <a:endParaRPr b="1" sz="1200"/>
          </a:p>
          <a:p>
            <a:pPr indent="0" lvl="0" marL="0" rtl="0" algn="just">
              <a:spcBef>
                <a:spcPts val="1600"/>
              </a:spcBef>
              <a:spcAft>
                <a:spcPts val="0"/>
              </a:spcAft>
              <a:buNone/>
            </a:pPr>
            <a:r>
              <a:t/>
            </a:r>
            <a:endParaRPr b="1" sz="1200"/>
          </a:p>
          <a:p>
            <a:pPr indent="0" lvl="0" marL="0" rtl="0" algn="just">
              <a:spcBef>
                <a:spcPts val="1600"/>
              </a:spcBef>
              <a:spcAft>
                <a:spcPts val="0"/>
              </a:spcAft>
              <a:buNone/>
            </a:pPr>
            <a:r>
              <a:t/>
            </a:r>
            <a:endParaRPr b="1" sz="1200"/>
          </a:p>
          <a:p>
            <a:pPr indent="0" lvl="0" marL="0" rtl="0" algn="just">
              <a:spcBef>
                <a:spcPts val="1600"/>
              </a:spcBef>
              <a:spcAft>
                <a:spcPts val="0"/>
              </a:spcAft>
              <a:buNone/>
            </a:pPr>
            <a:r>
              <a:t/>
            </a:r>
            <a:endParaRPr b="1" sz="1200"/>
          </a:p>
          <a:p>
            <a:pPr indent="0" lvl="0" marL="0" rtl="0" algn="just">
              <a:spcBef>
                <a:spcPts val="1600"/>
              </a:spcBef>
              <a:spcAft>
                <a:spcPts val="0"/>
              </a:spcAft>
              <a:buNone/>
            </a:pPr>
            <a:r>
              <a:t/>
            </a:r>
            <a:endParaRPr b="1" sz="1200"/>
          </a:p>
          <a:p>
            <a:pPr indent="0" lvl="0" marL="0" rtl="0" algn="just">
              <a:spcBef>
                <a:spcPts val="1600"/>
              </a:spcBef>
              <a:spcAft>
                <a:spcPts val="0"/>
              </a:spcAft>
              <a:buNone/>
            </a:pPr>
            <a:r>
              <a:t/>
            </a:r>
            <a:endParaRPr b="1" sz="1200"/>
          </a:p>
          <a:p>
            <a:pPr indent="0" lvl="0" marL="0" rtl="0" algn="just">
              <a:spcBef>
                <a:spcPts val="1600"/>
              </a:spcBef>
              <a:spcAft>
                <a:spcPts val="0"/>
              </a:spcAft>
              <a:buNone/>
            </a:pPr>
            <a:r>
              <a:t/>
            </a:r>
            <a:endParaRPr b="1" sz="1200"/>
          </a:p>
          <a:p>
            <a:pPr indent="0" lvl="0" marL="0" rtl="0" algn="just">
              <a:spcBef>
                <a:spcPts val="1600"/>
              </a:spcBef>
              <a:spcAft>
                <a:spcPts val="0"/>
              </a:spcAft>
              <a:buNone/>
            </a:pPr>
            <a:r>
              <a:t/>
            </a:r>
            <a:endParaRPr b="1" sz="1200"/>
          </a:p>
          <a:p>
            <a:pPr indent="0" lvl="0" marL="0" rtl="0" algn="just">
              <a:spcBef>
                <a:spcPts val="1600"/>
              </a:spcBef>
              <a:spcAft>
                <a:spcPts val="0"/>
              </a:spcAft>
              <a:buNone/>
            </a:pPr>
            <a:r>
              <a:t/>
            </a:r>
            <a:endParaRPr b="1" sz="1200"/>
          </a:p>
          <a:p>
            <a:pPr indent="0" lvl="0" marL="0" rtl="0" algn="just">
              <a:spcBef>
                <a:spcPts val="1600"/>
              </a:spcBef>
              <a:spcAft>
                <a:spcPts val="0"/>
              </a:spcAft>
              <a:buNone/>
            </a:pPr>
            <a:r>
              <a:rPr i="1" lang="fr" sz="1200"/>
              <a:t>Produced by </a:t>
            </a:r>
            <a:endParaRPr i="1" sz="1200"/>
          </a:p>
          <a:p>
            <a:pPr indent="0" lvl="0" marL="0" rtl="0" algn="l">
              <a:spcBef>
                <a:spcPts val="1600"/>
              </a:spcBef>
              <a:spcAft>
                <a:spcPts val="0"/>
              </a:spcAft>
              <a:buNone/>
            </a:pPr>
            <a:r>
              <a:rPr lang="fr" sz="1200"/>
              <a:t>Dylis laboratory</a:t>
            </a:r>
            <a:br>
              <a:rPr lang="fr" sz="1200"/>
            </a:br>
            <a:r>
              <a:rPr lang="fr" sz="1200"/>
              <a:t>University Rouen, France</a:t>
            </a:r>
            <a:endParaRPr sz="1200"/>
          </a:p>
          <a:p>
            <a:pPr indent="0" lvl="0" marL="0" rtl="0" algn="l">
              <a:spcBef>
                <a:spcPts val="1600"/>
              </a:spcBef>
              <a:spcAft>
                <a:spcPts val="0"/>
              </a:spcAft>
              <a:buNone/>
            </a:pPr>
            <a:r>
              <a:rPr lang="fr" sz="1200"/>
              <a:t>Esad Amiens, Ministère de la culture</a:t>
            </a:r>
            <a:br>
              <a:rPr lang="fr" sz="1200"/>
            </a:br>
            <a:r>
              <a:rPr lang="fr" sz="1200"/>
              <a:t>Regions Hauts-de-France</a:t>
            </a:r>
            <a:endParaRPr sz="1200"/>
          </a:p>
          <a:p>
            <a:pPr indent="0" lvl="0" marL="0" rtl="0" algn="just">
              <a:spcBef>
                <a:spcPts val="1600"/>
              </a:spcBef>
              <a:spcAft>
                <a:spcPts val="0"/>
              </a:spcAft>
              <a:buNone/>
            </a:pPr>
            <a:r>
              <a:t/>
            </a:r>
            <a:endParaRPr sz="1200"/>
          </a:p>
          <a:p>
            <a:pPr indent="0" lvl="0" marL="0" rtl="0" algn="just">
              <a:spcBef>
                <a:spcPts val="1600"/>
              </a:spcBef>
              <a:spcAft>
                <a:spcPts val="0"/>
              </a:spcAft>
              <a:buNone/>
            </a:pPr>
            <a:r>
              <a:t/>
            </a:r>
            <a:endParaRPr sz="1200"/>
          </a:p>
          <a:p>
            <a:pPr indent="0" lvl="0" marL="0" rtl="0" algn="just">
              <a:spcBef>
                <a:spcPts val="1600"/>
              </a:spcBef>
              <a:spcAft>
                <a:spcPts val="0"/>
              </a:spcAft>
              <a:buNone/>
            </a:pPr>
            <a:r>
              <a:t/>
            </a:r>
            <a:endParaRPr sz="1200"/>
          </a:p>
          <a:p>
            <a:pPr indent="0" lvl="0" marL="0" rtl="0" algn="just">
              <a:spcBef>
                <a:spcPts val="1600"/>
              </a:spcBef>
              <a:spcAft>
                <a:spcPts val="0"/>
              </a:spcAft>
              <a:buNone/>
            </a:pPr>
            <a:r>
              <a:t/>
            </a:r>
            <a:endParaRPr sz="1200"/>
          </a:p>
          <a:p>
            <a:pPr indent="0" lvl="0" marL="0" rtl="0" algn="just">
              <a:spcBef>
                <a:spcPts val="1600"/>
              </a:spcBef>
              <a:spcAft>
                <a:spcPts val="1600"/>
              </a:spcAft>
              <a:buNone/>
            </a:pPr>
            <a:r>
              <a:t/>
            </a:r>
            <a:endParaRPr sz="1200"/>
          </a:p>
        </p:txBody>
      </p:sp>
      <p:sp>
        <p:nvSpPr>
          <p:cNvPr id="120" name="Google Shape;120;p21"/>
          <p:cNvSpPr txBox="1"/>
          <p:nvPr>
            <p:ph idx="2" type="body"/>
          </p:nvPr>
        </p:nvSpPr>
        <p:spPr>
          <a:xfrm>
            <a:off x="3995291" y="2981342"/>
            <a:ext cx="3306900" cy="6291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fr" sz="1200"/>
              <a:t>The interactive installation allows people to imitate the handshapes of several signs in French Sign Language and to display these signs. By a simple imposition of hands, a kind of a gesture dictation instead of a speech dictation, a 3D hand tracking device tracks each digits. From these data, the system extracts phonological features and transforms them into a typeface dedicated to the transcription of Sign Languages. This didactic interface opens a window on the possibilities offered by the coupling between a typeface for gestures and a mocap device. Beyond a didactic installation to discover some signs, we can imagine, for instance, a dictionary whose entries could be morphological and fuzzy because coming from a learner of this language.</a:t>
            </a:r>
            <a:endParaRPr sz="1200"/>
          </a:p>
          <a:p>
            <a:pPr indent="0" lvl="0" marL="0" rtl="0" algn="just">
              <a:spcBef>
                <a:spcPts val="1600"/>
              </a:spcBef>
              <a:spcAft>
                <a:spcPts val="0"/>
              </a:spcAft>
              <a:buNone/>
            </a:pPr>
            <a:r>
              <a:rPr lang="fr" sz="1200"/>
              <a:t> It is now possible to do what the body says in writing it to stop saying by a depiction what the body does.</a:t>
            </a:r>
            <a:endParaRPr sz="1200"/>
          </a:p>
          <a:p>
            <a:pPr indent="0" lvl="0" marL="0" rtl="0" algn="just">
              <a:spcBef>
                <a:spcPts val="1600"/>
              </a:spcBef>
              <a:spcAft>
                <a:spcPts val="0"/>
              </a:spcAft>
              <a:buNone/>
            </a:pPr>
            <a:r>
              <a:rPr lang="fr" sz="1200"/>
              <a:t>This installation is made by the team GestualScript bringing together designers and linguists.</a:t>
            </a:r>
            <a:endParaRPr sz="1200"/>
          </a:p>
          <a:p>
            <a:pPr indent="0" lvl="0" marL="0" rtl="0" algn="just">
              <a:spcBef>
                <a:spcPts val="1600"/>
              </a:spcBef>
              <a:spcAft>
                <a:spcPts val="1600"/>
              </a:spcAft>
              <a:buNone/>
            </a:pPr>
            <a:r>
              <a:t/>
            </a:r>
            <a:endParaRPr sz="1200"/>
          </a:p>
        </p:txBody>
      </p:sp>
      <p:pic>
        <p:nvPicPr>
          <p:cNvPr id="121" name="Google Shape;121;p21"/>
          <p:cNvPicPr preferRelativeResize="0"/>
          <p:nvPr/>
        </p:nvPicPr>
        <p:blipFill>
          <a:blip r:embed="rId3">
            <a:alphaModFix/>
          </a:blip>
          <a:stretch>
            <a:fillRect/>
          </a:stretch>
        </p:blipFill>
        <p:spPr>
          <a:xfrm>
            <a:off x="2855950" y="423250"/>
            <a:ext cx="4704050" cy="2292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